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71" r:id="rId3"/>
    <p:sldId id="310" r:id="rId4"/>
    <p:sldId id="272" r:id="rId5"/>
    <p:sldId id="294" r:id="rId6"/>
    <p:sldId id="303" r:id="rId7"/>
    <p:sldId id="276" r:id="rId9"/>
    <p:sldId id="297" r:id="rId10"/>
    <p:sldId id="309" r:id="rId11"/>
    <p:sldId id="278" r:id="rId12"/>
    <p:sldId id="299" r:id="rId13"/>
    <p:sldId id="277" r:id="rId14"/>
    <p:sldId id="284" r:id="rId15"/>
    <p:sldId id="280" r:id="rId16"/>
    <p:sldId id="301" r:id="rId17"/>
    <p:sldId id="286" r:id="rId18"/>
    <p:sldId id="307" r:id="rId19"/>
    <p:sldId id="308" r:id="rId20"/>
    <p:sldId id="304" r:id="rId21"/>
    <p:sldId id="311" r:id="rId22"/>
  </p:sldIdLst>
  <p:sldSz cx="18288000" cy="10287000"/>
  <p:notesSz cx="6858000" cy="9144000"/>
  <p:embeddedFontLst>
    <p:embeddedFont>
      <p:font typeface="Calibri" panose="020F0502020204030204"/>
      <p:regular r:id="rId27"/>
      <p:bold r:id="rId28"/>
      <p:italic r:id="rId29"/>
      <p:boldItalic r:id="rId30"/>
    </p:embeddedFont>
    <p:embeddedFont>
      <p:font typeface="微软雅黑" panose="020B0503020204020204" pitchFamily="34" charset="-122"/>
      <p:regular r:id="rId31"/>
      <p:bold r:id="rId32"/>
    </p:embeddedFont>
    <p:embeddedFont>
      <p:font typeface="黑体" panose="02010609060101010101" pitchFamily="49" charset="-122"/>
      <p:regular r:id="rId33"/>
    </p:embeddedFont>
    <p:embeddedFont>
      <p:font typeface="Calibri" panose="020F050202020403020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1"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强天鹏" initials="强"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1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showGuides="1">
      <p:cViewPr varScale="1">
        <p:scale>
          <a:sx n="52" d="100"/>
          <a:sy n="52" d="100"/>
        </p:scale>
        <p:origin x="154" y="-202"/>
      </p:cViewPr>
      <p:guideLst>
        <p:guide orient="horz" pos="2141"/>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font" Target="fonts/font11.fntdata"/><Relationship Id="rId36" Type="http://schemas.openxmlformats.org/officeDocument/2006/relationships/font" Target="fonts/font10.fntdata"/><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latin typeface="黑体-简" panose="02010609060101010101" charset="-122"/>
                <a:ea typeface="黑体-简" panose="02010609060101010101" charset="-122"/>
                <a:cs typeface="黑体-简" panose="02010609060101010101" charset="-122"/>
                <a:sym typeface="+mn-ea"/>
              </a:rPr>
              <a:t>江苏中特开展换热器检测服务的主要手段江苏中特开展换热器检测服务的主要手段</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1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2.jpeg"/><Relationship Id="rId1" Type="http://schemas.openxmlformats.org/officeDocument/2006/relationships/image" Target="../media/image41.jpeg"/></Relationships>
</file>

<file path=ppt/slides/_rels/slide11.xml.rels><?xml version="1.0" encoding="UTF-8" standalone="yes"?>
<Relationships xmlns="http://schemas.openxmlformats.org/package/2006/relationships"><Relationship Id="rId9" Type="http://schemas.openxmlformats.org/officeDocument/2006/relationships/image" Target="../media/image49.wmf"/><Relationship Id="rId8" Type="http://schemas.openxmlformats.org/officeDocument/2006/relationships/oleObject" Target="../embeddings/oleObject1.bin"/><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21.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1" Type="http://schemas.openxmlformats.org/officeDocument/2006/relationships/vmlDrawing" Target="../drawings/vmlDrawing1.vml"/><Relationship Id="rId10" Type="http://schemas.openxmlformats.org/officeDocument/2006/relationships/slideLayout" Target="../slideLayouts/slideLayout7.xml"/><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tags" Target="../tags/tag5.xml"/><Relationship Id="rId2" Type="http://schemas.openxmlformats.org/officeDocument/2006/relationships/image" Target="../media/image53.png"/><Relationship Id="rId1" Type="http://schemas.openxmlformats.org/officeDocument/2006/relationships/image" Target="../media/image52.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19.jpe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7.jpeg"/><Relationship Id="rId7" Type="http://schemas.openxmlformats.org/officeDocument/2006/relationships/image" Target="../media/image66.jpe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0" Type="http://schemas.openxmlformats.org/officeDocument/2006/relationships/notesSlide" Target="../notesSlides/notesSlide4.xml"/><Relationship Id="rId1" Type="http://schemas.openxmlformats.org/officeDocument/2006/relationships/image" Target="../media/image60.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75.jpeg"/><Relationship Id="rId7" Type="http://schemas.openxmlformats.org/officeDocument/2006/relationships/image" Target="../media/image74.jpeg"/><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png"/><Relationship Id="rId10" Type="http://schemas.openxmlformats.org/officeDocument/2006/relationships/notesSlide" Target="../notesSlides/notesSlide5.xml"/><Relationship Id="rId1" Type="http://schemas.openxmlformats.org/officeDocument/2006/relationships/image" Target="../media/image68.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0" Type="http://schemas.openxmlformats.org/officeDocument/2006/relationships/notesSlide" Target="../notesSlides/notesSlide2.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pn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tags" Target="../tags/tag2.xml"/><Relationship Id="rId10" Type="http://schemas.openxmlformats.org/officeDocument/2006/relationships/notesSlide" Target="../notesSlides/notesSlide3.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png"/><Relationship Id="rId5" Type="http://schemas.openxmlformats.org/officeDocument/2006/relationships/tags" Target="../tags/tag4.xml"/><Relationship Id="rId4" Type="http://schemas.openxmlformats.org/officeDocument/2006/relationships/image" Target="../media/image26.png"/><Relationship Id="rId3" Type="http://schemas.openxmlformats.org/officeDocument/2006/relationships/tags" Target="../tags/tag3.xml"/><Relationship Id="rId2" Type="http://schemas.openxmlformats.org/officeDocument/2006/relationships/image" Target="../media/image33.jpeg"/><Relationship Id="rId10" Type="http://schemas.openxmlformats.org/officeDocument/2006/relationships/slideLayout" Target="../slideLayouts/slideLayout4.xml"/><Relationship Id="rId1" Type="http://schemas.openxmlformats.org/officeDocument/2006/relationships/image" Target="../media/image3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0" name="Group 7"/>
          <p:cNvGrpSpPr/>
          <p:nvPr/>
        </p:nvGrpSpPr>
        <p:grpSpPr>
          <a:xfrm rot="-5400000">
            <a:off x="7022001" y="-292570"/>
            <a:ext cx="4099336" cy="18432661"/>
            <a:chOff x="-180621" y="-38100"/>
            <a:chExt cx="1079660" cy="4854693"/>
          </a:xfrm>
        </p:grpSpPr>
        <p:sp>
          <p:nvSpPr>
            <p:cNvPr id="11"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2" name="TextBox 9"/>
            <p:cNvSpPr txBox="1"/>
            <p:nvPr/>
          </p:nvSpPr>
          <p:spPr>
            <a:xfrm>
              <a:off x="-180621"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7600950" y="-7600950"/>
            <a:ext cx="308610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矩形 53"/>
          <p:cNvSpPr/>
          <p:nvPr/>
        </p:nvSpPr>
        <p:spPr>
          <a:xfrm>
            <a:off x="2057400" y="723900"/>
            <a:ext cx="11503025" cy="823595"/>
          </a:xfrm>
          <a:prstGeom prst="rect">
            <a:avLst/>
          </a:prstGeom>
        </p:spPr>
        <p:txBody>
          <a:bodyPr wrap="square">
            <a:noAutofit/>
          </a:bodyPr>
          <a:lstStyle/>
          <a:p>
            <a:pPr lvl="0" indent="0" algn="l" fontAlgn="auto">
              <a:lnSpc>
                <a:spcPts val="4550"/>
              </a:lnSpc>
            </a:pPr>
            <a:r>
              <a:rPr lang="en-US" altLang="zh-CN" sz="3200" b="1">
                <a:solidFill>
                  <a:srgbClr val="C91313"/>
                </a:solidFill>
                <a:uFillTx/>
                <a:latin typeface="思源宋体 Bold" panose="02020700000000000000" charset="-122"/>
                <a:ea typeface="思源宋体 Bold" panose="02020700000000000000" charset="-122"/>
                <a:cs typeface="思源宋体 Bold" panose="02020700000000000000" charset="-122"/>
              </a:rPr>
              <a:t>2026</a:t>
            </a:r>
            <a:r>
              <a:rPr lang="zh-CN" altLang="en-US" sz="3200" b="1">
                <a:solidFill>
                  <a:srgbClr val="C91313"/>
                </a:solidFill>
                <a:uFillTx/>
                <a:latin typeface="思源宋体 Bold" panose="02020700000000000000" charset="-122"/>
                <a:ea typeface="思源宋体 Bold" panose="02020700000000000000" charset="-122"/>
                <a:cs typeface="思源宋体 Bold" panose="02020700000000000000" charset="-122"/>
              </a:rPr>
              <a:t>远东无损检测新技术大会</a:t>
            </a:r>
            <a:r>
              <a:rPr lang="en-US" altLang="zh-CN" sz="3200" b="1">
                <a:solidFill>
                  <a:srgbClr val="C91313"/>
                </a:solidFill>
                <a:uFillTx/>
                <a:latin typeface="思源宋体 Bold" panose="02020700000000000000" charset="-122"/>
                <a:ea typeface="思源宋体 Bold" panose="02020700000000000000" charset="-122"/>
                <a:cs typeface="思源宋体 Bold" panose="02020700000000000000" charset="-122"/>
              </a:rPr>
              <a:t> </a:t>
            </a:r>
            <a:r>
              <a:rPr lang="zh-CN" altLang="en-US" sz="3200" b="1">
                <a:solidFill>
                  <a:srgbClr val="C91313"/>
                </a:solidFill>
                <a:uFillTx/>
                <a:latin typeface="思源宋体 Bold" panose="02020700000000000000" charset="-122"/>
                <a:ea typeface="思源宋体 Bold" panose="02020700000000000000" charset="-122"/>
                <a:cs typeface="思源宋体 Bold" panose="02020700000000000000" charset="-122"/>
                <a:sym typeface="+mn-ea"/>
              </a:rPr>
              <a:t>发布</a:t>
            </a:r>
            <a:r>
              <a:rPr lang="en-US" altLang="zh-CN" sz="3200" b="1">
                <a:solidFill>
                  <a:srgbClr val="C91313"/>
                </a:solidFill>
                <a:uFillTx/>
                <a:latin typeface="思源宋体 Bold" panose="02020700000000000000" charset="-122"/>
                <a:ea typeface="思源宋体 Bold" panose="02020700000000000000" charset="-122"/>
                <a:cs typeface="思源宋体 Bold" panose="02020700000000000000" charset="-122"/>
              </a:rPr>
              <a:t> </a:t>
            </a:r>
            <a:r>
              <a:rPr lang="zh-CN" altLang="en-US" sz="3200" b="1">
                <a:solidFill>
                  <a:srgbClr val="C91313"/>
                </a:solidFill>
                <a:uFillTx/>
                <a:latin typeface="思源宋体 Bold" panose="02020700000000000000" charset="-122"/>
                <a:ea typeface="思源宋体 Bold" panose="02020700000000000000" charset="-122"/>
                <a:cs typeface="思源宋体 Bold" panose="02020700000000000000" charset="-122"/>
              </a:rPr>
              <a:t>技术研发与应用成果信息</a:t>
            </a:r>
            <a:endParaRPr lang="zh-CN" altLang="en-US" sz="3200" b="1" dirty="0">
              <a:solidFill>
                <a:srgbClr val="C91313"/>
              </a:solidFill>
              <a:uFillTx/>
              <a:latin typeface="思源宋体 Bold" panose="02020700000000000000" charset="-122"/>
              <a:ea typeface="思源宋体 Bold" panose="02020700000000000000" charset="-122"/>
              <a:cs typeface="思源宋体 Bold" panose="02020700000000000000" charset="-122"/>
            </a:endParaRPr>
          </a:p>
        </p:txBody>
      </p:sp>
      <p:pic>
        <p:nvPicPr>
          <p:cNvPr id="6" name="图片 1"/>
          <p:cNvPicPr>
            <a:picLocks noChangeAspect="1"/>
          </p:cNvPicPr>
          <p:nvPr/>
        </p:nvPicPr>
        <p:blipFill>
          <a:blip r:embed="rId1"/>
          <a:stretch>
            <a:fillRect/>
          </a:stretch>
        </p:blipFill>
        <p:spPr>
          <a:xfrm>
            <a:off x="685800" y="419100"/>
            <a:ext cx="1213485" cy="864235"/>
          </a:xfrm>
          <a:prstGeom prst="rect">
            <a:avLst/>
          </a:prstGeom>
          <a:noFill/>
          <a:ln w="9525">
            <a:noFill/>
          </a:ln>
        </p:spPr>
      </p:pic>
      <p:grpSp>
        <p:nvGrpSpPr>
          <p:cNvPr id="47" name="Group 47"/>
          <p:cNvGrpSpPr/>
          <p:nvPr/>
        </p:nvGrpSpPr>
        <p:grpSpPr>
          <a:xfrm flipV="1">
            <a:off x="2133600" y="1285240"/>
            <a:ext cx="11179175" cy="85090"/>
            <a:chOff x="0" y="0"/>
            <a:chExt cx="8165522" cy="76200"/>
          </a:xfrm>
        </p:grpSpPr>
        <p:sp>
          <p:nvSpPr>
            <p:cNvPr id="48" name="AutoShape 48"/>
            <p:cNvSpPr/>
            <p:nvPr/>
          </p:nvSpPr>
          <p:spPr>
            <a:xfrm flipV="1">
              <a:off x="0" y="6350"/>
              <a:ext cx="8165522" cy="0"/>
            </a:xfrm>
            <a:prstGeom prst="line">
              <a:avLst/>
            </a:prstGeom>
            <a:ln w="12700" cap="rnd">
              <a:solidFill>
                <a:srgbClr val="C91313"/>
              </a:solidFill>
              <a:prstDash val="solid"/>
              <a:headEnd type="none" w="sm" len="sm"/>
              <a:tailEnd type="none" w="sm" len="sm"/>
            </a:ln>
          </p:spPr>
        </p:sp>
        <p:sp>
          <p:nvSpPr>
            <p:cNvPr id="49" name="AutoShape 49"/>
            <p:cNvSpPr/>
            <p:nvPr/>
          </p:nvSpPr>
          <p:spPr>
            <a:xfrm flipV="1">
              <a:off x="0" y="69850"/>
              <a:ext cx="8165522" cy="0"/>
            </a:xfrm>
            <a:prstGeom prst="line">
              <a:avLst/>
            </a:prstGeom>
            <a:ln w="12700" cap="rnd">
              <a:solidFill>
                <a:srgbClr val="C91313"/>
              </a:solidFill>
              <a:prstDash val="solid"/>
              <a:headEnd type="none" w="sm" len="sm"/>
              <a:tailEnd type="none" w="sm" len="sm"/>
            </a:ln>
          </p:spPr>
        </p:sp>
      </p:grpSp>
      <p:sp>
        <p:nvSpPr>
          <p:cNvPr id="14" name="TextBox 39"/>
          <p:cNvSpPr txBox="1"/>
          <p:nvPr/>
        </p:nvSpPr>
        <p:spPr>
          <a:xfrm>
            <a:off x="507365" y="2211070"/>
            <a:ext cx="17272635" cy="4040505"/>
          </a:xfrm>
          <a:prstGeom prst="rect">
            <a:avLst/>
          </a:prstGeom>
        </p:spPr>
        <p:txBody>
          <a:bodyPr wrap="square" lIns="0" tIns="0" rIns="0" bIns="0" rtlCol="0" anchor="t">
            <a:noAutofit/>
          </a:bodyPr>
          <a:lstStyle/>
          <a:p>
            <a:pPr indent="0" algn="ctr" fontAlgn="auto">
              <a:lnSpc>
                <a:spcPct val="150000"/>
              </a:lnSpc>
            </a:pPr>
            <a:r>
              <a:rPr lang="zh-CN" altLang="en-US" sz="6000" b="1" spc="300">
                <a:solidFill>
                  <a:srgbClr val="C91313"/>
                </a:solidFill>
                <a:latin typeface="微软雅黑" panose="020B0503020204020204" pitchFamily="34" charset="-122"/>
                <a:ea typeface="微软雅黑" panose="020B0503020204020204" pitchFamily="34" charset="-122"/>
                <a:cs typeface="可画寒风体-简"/>
                <a:sym typeface="可画寒风体-简"/>
              </a:rPr>
              <a:t>江苏中特换热器管子管板角焊缝</a:t>
            </a:r>
            <a:endParaRPr lang="en-US" altLang="zh-CN" sz="6000" b="1" spc="300">
              <a:solidFill>
                <a:srgbClr val="C91313"/>
              </a:solidFill>
              <a:latin typeface="微软雅黑" panose="020B0503020204020204" pitchFamily="34" charset="-122"/>
              <a:ea typeface="微软雅黑" panose="020B0503020204020204" pitchFamily="34" charset="-122"/>
              <a:cs typeface="可画寒风体-简"/>
              <a:sym typeface="可画寒风体-简"/>
            </a:endParaRPr>
          </a:p>
          <a:p>
            <a:pPr indent="0" algn="ctr" fontAlgn="auto">
              <a:lnSpc>
                <a:spcPct val="150000"/>
              </a:lnSpc>
            </a:pPr>
            <a:r>
              <a:rPr lang="zh-CN" altLang="en-US" sz="6000" b="1" spc="300">
                <a:solidFill>
                  <a:srgbClr val="C91313"/>
                </a:solidFill>
                <a:latin typeface="微软雅黑" panose="020B0503020204020204" pitchFamily="34" charset="-122"/>
                <a:ea typeface="微软雅黑" panose="020B0503020204020204" pitchFamily="34" charset="-122"/>
                <a:cs typeface="可画寒风体-简"/>
                <a:sym typeface="可画寒风体-简"/>
              </a:rPr>
              <a:t>相控阵超声检测技术与应用</a:t>
            </a:r>
            <a:endParaRPr lang="en-US" altLang="zh-CN" sz="6000" b="1" spc="300">
              <a:solidFill>
                <a:srgbClr val="C91313"/>
              </a:solidFill>
              <a:latin typeface="微软雅黑" panose="020B0503020204020204" pitchFamily="34" charset="-122"/>
              <a:ea typeface="微软雅黑" panose="020B0503020204020204" pitchFamily="34" charset="-122"/>
              <a:cs typeface="可画寒风体-简"/>
              <a:sym typeface="可画寒风体-简"/>
            </a:endParaRPr>
          </a:p>
          <a:p>
            <a:pPr indent="0" algn="ctr" fontAlgn="auto">
              <a:lnSpc>
                <a:spcPct val="150000"/>
              </a:lnSpc>
            </a:pPr>
            <a:r>
              <a:rPr lang="zh-CN" altLang="en-US" sz="6000" b="1" spc="300">
                <a:solidFill>
                  <a:srgbClr val="C91313"/>
                </a:solidFill>
                <a:latin typeface="微软雅黑" panose="020B0503020204020204" pitchFamily="34" charset="-122"/>
                <a:ea typeface="微软雅黑" panose="020B0503020204020204" pitchFamily="34" charset="-122"/>
                <a:cs typeface="可画寒风体-简"/>
                <a:sym typeface="可画寒风体-简"/>
              </a:rPr>
              <a:t>达到国际领先水平</a:t>
            </a:r>
            <a:endParaRPr lang="en-US" altLang="zh-CN" sz="6000" b="1" spc="300">
              <a:solidFill>
                <a:srgbClr val="C91313"/>
              </a:solidFill>
              <a:latin typeface="微软雅黑" panose="020B0503020204020204" pitchFamily="34" charset="-122"/>
              <a:ea typeface="微软雅黑" panose="020B0503020204020204" pitchFamily="34" charset="-122"/>
              <a:cs typeface="可画寒风体-简"/>
              <a:sym typeface="可画寒风体-简"/>
            </a:endParaRPr>
          </a:p>
        </p:txBody>
      </p:sp>
      <p:grpSp>
        <p:nvGrpSpPr>
          <p:cNvPr id="22" name="Group 22"/>
          <p:cNvGrpSpPr/>
          <p:nvPr/>
        </p:nvGrpSpPr>
        <p:grpSpPr>
          <a:xfrm>
            <a:off x="7019290" y="6892762"/>
            <a:ext cx="4182174" cy="823286"/>
            <a:chOff x="0" y="0"/>
            <a:chExt cx="1043747" cy="168379"/>
          </a:xfrm>
        </p:grpSpPr>
        <p:sp>
          <p:nvSpPr>
            <p:cNvPr id="23" name="Freeform 23"/>
            <p:cNvSpPr/>
            <p:nvPr/>
          </p:nvSpPr>
          <p:spPr>
            <a:xfrm>
              <a:off x="0" y="0"/>
              <a:ext cx="1043747" cy="168379"/>
            </a:xfrm>
            <a:custGeom>
              <a:avLst/>
              <a:gdLst/>
              <a:ahLst/>
              <a:cxnLst/>
              <a:rect l="l" t="t" r="r" b="b"/>
              <a:pathLst>
                <a:path w="1043747" h="168379">
                  <a:moveTo>
                    <a:pt x="84189" y="0"/>
                  </a:moveTo>
                  <a:lnTo>
                    <a:pt x="959558" y="0"/>
                  </a:lnTo>
                  <a:cubicBezTo>
                    <a:pt x="1006054" y="0"/>
                    <a:pt x="1043747" y="37693"/>
                    <a:pt x="1043747" y="84189"/>
                  </a:cubicBezTo>
                  <a:lnTo>
                    <a:pt x="1043747" y="84189"/>
                  </a:lnTo>
                  <a:cubicBezTo>
                    <a:pt x="1043747" y="106518"/>
                    <a:pt x="1034877" y="127932"/>
                    <a:pt x="1019088" y="143720"/>
                  </a:cubicBezTo>
                  <a:cubicBezTo>
                    <a:pt x="1003300" y="159509"/>
                    <a:pt x="981886" y="168379"/>
                    <a:pt x="959558" y="168379"/>
                  </a:cubicBezTo>
                  <a:lnTo>
                    <a:pt x="84189" y="168379"/>
                  </a:lnTo>
                  <a:cubicBezTo>
                    <a:pt x="61861" y="168379"/>
                    <a:pt x="40447" y="159509"/>
                    <a:pt x="24659" y="143720"/>
                  </a:cubicBezTo>
                  <a:cubicBezTo>
                    <a:pt x="8870" y="127932"/>
                    <a:pt x="0" y="106518"/>
                    <a:pt x="0" y="84189"/>
                  </a:cubicBezTo>
                  <a:lnTo>
                    <a:pt x="0" y="84189"/>
                  </a:lnTo>
                  <a:cubicBezTo>
                    <a:pt x="0" y="61861"/>
                    <a:pt x="8870" y="40447"/>
                    <a:pt x="24659" y="24659"/>
                  </a:cubicBezTo>
                  <a:cubicBezTo>
                    <a:pt x="40447" y="8870"/>
                    <a:pt x="61861" y="0"/>
                    <a:pt x="84189" y="0"/>
                  </a:cubicBezTo>
                  <a:close/>
                </a:path>
              </a:pathLst>
            </a:custGeom>
            <a:gradFill rotWithShape="1">
              <a:gsLst>
                <a:gs pos="0">
                  <a:srgbClr val="DA3D28">
                    <a:alpha val="100000"/>
                  </a:srgbClr>
                </a:gs>
                <a:gs pos="100000">
                  <a:srgbClr val="980000">
                    <a:alpha val="100000"/>
                  </a:srgbClr>
                </a:gs>
              </a:gsLst>
              <a:lin ang="2700000"/>
            </a:gradFill>
          </p:spPr>
        </p:sp>
        <p:sp>
          <p:nvSpPr>
            <p:cNvPr id="24" name="TextBox 24"/>
            <p:cNvSpPr txBox="1"/>
            <p:nvPr/>
          </p:nvSpPr>
          <p:spPr>
            <a:xfrm>
              <a:off x="0" y="-38100"/>
              <a:ext cx="1043747" cy="206479"/>
            </a:xfrm>
            <a:prstGeom prst="rect">
              <a:avLst/>
            </a:prstGeom>
          </p:spPr>
          <p:txBody>
            <a:bodyPr lIns="50800" tIns="50800" rIns="50800" bIns="50800" rtlCol="0" anchor="ctr"/>
            <a:lstStyle/>
            <a:p>
              <a:pPr algn="ctr">
                <a:lnSpc>
                  <a:spcPts val="2660"/>
                </a:lnSpc>
              </a:pPr>
            </a:p>
          </p:txBody>
        </p:sp>
      </p:grpSp>
      <p:sp>
        <p:nvSpPr>
          <p:cNvPr id="7" name="TextBox 51"/>
          <p:cNvSpPr txBox="1"/>
          <p:nvPr/>
        </p:nvSpPr>
        <p:spPr>
          <a:xfrm>
            <a:off x="7085965" y="7058025"/>
            <a:ext cx="3844925" cy="492760"/>
          </a:xfrm>
          <a:prstGeom prst="rect">
            <a:avLst/>
          </a:prstGeom>
        </p:spPr>
        <p:txBody>
          <a:bodyPr wrap="square" lIns="0" tIns="0" rIns="0" bIns="0" rtlCol="0" anchor="t">
            <a:spAutoFit/>
          </a:bodyPr>
          <a:lstStyle/>
          <a:p>
            <a:pPr algn="ctr">
              <a:lnSpc>
                <a:spcPts val="3845"/>
              </a:lnSpc>
            </a:pPr>
            <a:r>
              <a:rPr lang="zh-CN" alt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rPr>
              <a:t>发布</a:t>
            </a:r>
            <a:r>
              <a:rPr 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rPr>
              <a:t>人：</a:t>
            </a:r>
            <a:r>
              <a:rPr lang="zh-CN" alt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rPr>
              <a:t>强天鹏</a:t>
            </a:r>
            <a:endParaRPr 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endParaRPr>
          </a:p>
        </p:txBody>
      </p:sp>
      <p:sp>
        <p:nvSpPr>
          <p:cNvPr id="50" name="TextBox 50"/>
          <p:cNvSpPr txBox="1"/>
          <p:nvPr/>
        </p:nvSpPr>
        <p:spPr>
          <a:xfrm>
            <a:off x="4813935" y="8953500"/>
            <a:ext cx="8769985" cy="769620"/>
          </a:xfrm>
          <a:prstGeom prst="rect">
            <a:avLst/>
          </a:prstGeom>
        </p:spPr>
        <p:txBody>
          <a:bodyPr wrap="square" lIns="0" tIns="0" rIns="0" bIns="0" rtlCol="0" anchor="t">
            <a:noAutofit/>
          </a:bodyPr>
          <a:lstStyle/>
          <a:p>
            <a:pPr algn="ctr">
              <a:lnSpc>
                <a:spcPts val="4550"/>
              </a:lnSpc>
            </a:pPr>
            <a:r>
              <a:rPr lang="zh-CN" altLang="en-US" sz="3600" b="1" spc="500">
                <a:solidFill>
                  <a:schemeClr val="tx1"/>
                </a:solidFill>
                <a:latin typeface="思源宋体" panose="02020400000000000000" charset="-122"/>
                <a:ea typeface="思源宋体" panose="02020400000000000000" charset="-122"/>
                <a:cs typeface="思源宋体 Bold" panose="02020700000000000000" charset="-122"/>
                <a:sym typeface="思源宋体 Bold" panose="02020700000000000000" charset="-122"/>
              </a:rPr>
              <a:t>江苏中特创业设备设备检测有限公司</a:t>
            </a:r>
            <a:endParaRPr lang="zh-CN" altLang="en-US" sz="3600" b="1" spc="500">
              <a:solidFill>
                <a:schemeClr val="tx1"/>
              </a:solidFill>
              <a:latin typeface="思源宋体" panose="02020400000000000000" charset="-122"/>
              <a:ea typeface="思源宋体" panose="02020400000000000000" charset="-122"/>
              <a:cs typeface="思源宋体 Bold" panose="02020700000000000000" charset="-122"/>
              <a:sym typeface="思源宋体 Bold" panose="02020700000000000000" charset="-122"/>
            </a:endParaRPr>
          </a:p>
        </p:txBody>
      </p:sp>
      <p:sp>
        <p:nvSpPr>
          <p:cNvPr id="8" name="文本框 7"/>
          <p:cNvSpPr txBox="1"/>
          <p:nvPr/>
        </p:nvSpPr>
        <p:spPr>
          <a:xfrm>
            <a:off x="914400" y="8079740"/>
            <a:ext cx="16355060" cy="979805"/>
          </a:xfrm>
          <a:prstGeom prst="rect">
            <a:avLst/>
          </a:prstGeom>
          <a:noFill/>
        </p:spPr>
        <p:txBody>
          <a:bodyPr wrap="square">
            <a:noAutofit/>
          </a:bodyPr>
          <a:lstStyle/>
          <a:p>
            <a:pPr algn="ctr"/>
            <a:r>
              <a:rPr lang="zh-CN" altLang="en-US" sz="3200">
                <a:solidFill>
                  <a:schemeClr val="tx1"/>
                </a:solidFill>
                <a:latin typeface="思源宋体" panose="02020400000000000000" charset="-122"/>
                <a:ea typeface="思源宋体" panose="02020400000000000000" charset="-122"/>
                <a:sym typeface="+mn-ea"/>
              </a:rPr>
              <a:t>手机号 ：</a:t>
            </a:r>
            <a:r>
              <a:rPr lang="en-US" altLang="zh-CN" sz="3200">
                <a:solidFill>
                  <a:schemeClr val="tx1"/>
                </a:solidFill>
                <a:latin typeface="思源宋体" panose="02020400000000000000" charset="-122"/>
                <a:ea typeface="思源宋体" panose="02020400000000000000" charset="-122"/>
                <a:sym typeface="+mn-ea"/>
              </a:rPr>
              <a:t>13776663939     </a:t>
            </a:r>
            <a:r>
              <a:rPr lang="zh-CN" altLang="en-US" sz="3200">
                <a:solidFill>
                  <a:schemeClr val="tx1"/>
                </a:solidFill>
                <a:latin typeface="思源宋体" panose="02020400000000000000" charset="-122"/>
                <a:ea typeface="思源宋体" panose="02020400000000000000" charset="-122"/>
                <a:sym typeface="+mn-ea"/>
              </a:rPr>
              <a:t>微信号：</a:t>
            </a:r>
            <a:r>
              <a:rPr lang="en-US" altLang="zh-CN" sz="3200">
                <a:solidFill>
                  <a:schemeClr val="tx1"/>
                </a:solidFill>
                <a:latin typeface="思源宋体" panose="02020400000000000000" charset="-122"/>
                <a:ea typeface="思源宋体" panose="02020400000000000000" charset="-122"/>
                <a:sym typeface="+mn-ea"/>
              </a:rPr>
              <a:t>QTP13776663939</a:t>
            </a:r>
            <a:endParaRPr lang="en-US" altLang="zh-CN" sz="3200" spc="300" dirty="0">
              <a:solidFill>
                <a:schemeClr val="tx1"/>
              </a:solidFill>
              <a:latin typeface="思源宋体" panose="02020400000000000000" charset="-122"/>
              <a:ea typeface="思源宋体" panose="02020400000000000000" charset="-122"/>
              <a:cs typeface="阿里巴巴普惠体 B" panose="00020600040101010101" pitchFamily="18" charset="-122"/>
              <a:sym typeface="+mn-ea"/>
            </a:endParaRPr>
          </a:p>
        </p:txBody>
      </p:sp>
      <p:sp>
        <p:nvSpPr>
          <p:cNvPr id="9" name="Freeform 40"/>
          <p:cNvSpPr/>
          <p:nvPr/>
        </p:nvSpPr>
        <p:spPr>
          <a:xfrm rot="-2567252" flipV="1">
            <a:off x="805180" y="9519920"/>
            <a:ext cx="843280" cy="906145"/>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txBody>
          <a:bodyPr/>
          <a:lstStyle/>
          <a:p>
            <a:endParaRPr lang="zh-CN" altLang="en-US"/>
          </a:p>
        </p:txBody>
      </p:sp>
      <p:sp>
        <p:nvSpPr>
          <p:cNvPr id="13" name="Freeform 40"/>
          <p:cNvSpPr/>
          <p:nvPr/>
        </p:nvSpPr>
        <p:spPr>
          <a:xfrm rot="-2567252">
            <a:off x="15177468" y="8834732"/>
            <a:ext cx="1298865" cy="772601"/>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sp>
      <p:sp>
        <p:nvSpPr>
          <p:cNvPr id="15" name="Freeform 40"/>
          <p:cNvSpPr/>
          <p:nvPr/>
        </p:nvSpPr>
        <p:spPr>
          <a:xfrm rot="-2567252" flipV="1">
            <a:off x="4083050" y="9107805"/>
            <a:ext cx="435610" cy="526415"/>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sp>
      <p:sp>
        <p:nvSpPr>
          <p:cNvPr id="16" name="Freeform 40"/>
          <p:cNvSpPr/>
          <p:nvPr/>
        </p:nvSpPr>
        <p:spPr>
          <a:xfrm rot="-2567252" flipH="1">
            <a:off x="16859885" y="9555480"/>
            <a:ext cx="369570" cy="427990"/>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9" name="Group 7"/>
          <p:cNvGrpSpPr/>
          <p:nvPr/>
        </p:nvGrpSpPr>
        <p:grpSpPr>
          <a:xfrm rot="-5400000">
            <a:off x="7326799" y="-674201"/>
            <a:ext cx="3489740" cy="18432661"/>
            <a:chOff x="-20069" y="-38100"/>
            <a:chExt cx="919108" cy="4854693"/>
          </a:xfrm>
        </p:grpSpPr>
        <p:sp>
          <p:nvSpPr>
            <p:cNvPr id="10"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1"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2"/>
          <p:cNvGrpSpPr/>
          <p:nvPr/>
        </p:nvGrpSpPr>
        <p:grpSpPr>
          <a:xfrm rot="5400000">
            <a:off x="7600950" y="-7600950"/>
            <a:ext cx="3086100" cy="18288000"/>
            <a:chOff x="0" y="0"/>
            <a:chExt cx="812800" cy="4816593"/>
          </a:xfrm>
        </p:grpSpPr>
        <p:sp>
          <p:nvSpPr>
            <p:cNvPr id="7"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8"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内容占位符 2"/>
          <p:cNvSpPr>
            <a:spLocks noGrp="1"/>
          </p:cNvSpPr>
          <p:nvPr>
            <p:ph sz="half" idx="1"/>
          </p:nvPr>
        </p:nvSpPr>
        <p:spPr>
          <a:xfrm>
            <a:off x="762000" y="952500"/>
            <a:ext cx="16779875" cy="2844800"/>
          </a:xfrm>
        </p:spPr>
        <p:txBody>
          <a:bodyPr>
            <a:noAutofit/>
          </a:bodyPr>
          <a:lstStyle/>
          <a:p>
            <a:pPr marL="0" indent="0" fontAlgn="auto">
              <a:lnSpc>
                <a:spcPct val="130000"/>
              </a:lnSpc>
              <a:spcBef>
                <a:spcPts val="600"/>
              </a:spcBef>
              <a:spcAft>
                <a:spcPts val="600"/>
              </a:spcAft>
              <a:buFont typeface="Wingdings" panose="05000000000000000000" pitchFamily="2" charset="2"/>
              <a:buNone/>
            </a:pPr>
            <a:r>
              <a:rPr lang="zh-CN" altLang="en-US"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配</a:t>
            </a:r>
            <a:r>
              <a:rPr lang="zh-CN" altLang="en-US"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套的离线软件可以显示5种图形。专门开发的角焊缝俯视图（</a:t>
            </a:r>
            <a:r>
              <a:rPr lang="en-US" altLang="zh-CN"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G</a:t>
            </a:r>
            <a:r>
              <a:rPr lang="zh-CN" altLang="en-US"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扫描）和焊缝剖面图（</a:t>
            </a:r>
            <a:r>
              <a:rPr lang="en-US" altLang="zh-CN"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D</a:t>
            </a:r>
            <a:r>
              <a:rPr lang="zh-CN" altLang="en-US"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扫描）可以改善角焊缝信号分析的直观性，提高缺陷定位、定性和定量的准确性。独特的二维层析切片功能，可以消除相控阵超声斜射扫查产生的大量结构噪声，在信号分析和</a:t>
            </a:r>
            <a:r>
              <a:rPr lang="zh-CN" altLang="en-US" sz="2700" b="1">
                <a:latin typeface="微软雅黑" panose="020B0503020204020204" pitchFamily="34" charset="-122"/>
                <a:ea typeface="微软雅黑" panose="020B0503020204020204" pitchFamily="34" charset="-122"/>
                <a:cs typeface="黑体-简" panose="02010609060101010101" charset="-122"/>
                <a:sym typeface="+mn-ea"/>
              </a:rPr>
              <a:t>角焊缝根部</a:t>
            </a:r>
            <a:r>
              <a:rPr lang="zh-CN" altLang="en-US"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刚刚起裂的，</a:t>
            </a:r>
            <a:r>
              <a:rPr lang="zh-CN" altLang="en-US" sz="2700" b="1">
                <a:latin typeface="微软雅黑" panose="020B0503020204020204" pitchFamily="34" charset="-122"/>
                <a:ea typeface="微软雅黑" panose="020B0503020204020204" pitchFamily="34" charset="-122"/>
                <a:cs typeface="黑体-简" panose="02010609060101010101" charset="-122"/>
                <a:sym typeface="+mn-ea"/>
              </a:rPr>
              <a:t>高度</a:t>
            </a:r>
            <a:r>
              <a:rPr lang="en-US" altLang="zh-CN" sz="2700" b="1">
                <a:latin typeface="微软雅黑" panose="020B0503020204020204" pitchFamily="34" charset="-122"/>
                <a:ea typeface="微软雅黑" panose="020B0503020204020204" pitchFamily="34" charset="-122"/>
                <a:cs typeface="黑体-简" panose="02010609060101010101" charset="-122"/>
                <a:sym typeface="+mn-ea"/>
              </a:rPr>
              <a:t>0.3mm</a:t>
            </a:r>
            <a:r>
              <a:rPr lang="zh-CN" altLang="en-US"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小裂纹检出研究中发挥了关键作用。</a:t>
            </a:r>
            <a:endParaRPr lang="zh-CN" altLang="en-US" sz="27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endParaRPr>
          </a:p>
        </p:txBody>
      </p:sp>
      <p:pic>
        <p:nvPicPr>
          <p:cNvPr id="2" name="图片 1" descr="screenshot_20260531_105431_cn.wps.office.hap"/>
          <p:cNvPicPr>
            <a:picLocks noChangeAspect="1"/>
          </p:cNvPicPr>
          <p:nvPr/>
        </p:nvPicPr>
        <p:blipFill>
          <a:blip r:embed="rId1"/>
          <a:srcRect l="29753" t="38148" r="16420" b="15185"/>
          <a:stretch>
            <a:fillRect/>
          </a:stretch>
        </p:blipFill>
        <p:spPr>
          <a:xfrm>
            <a:off x="762001" y="3520473"/>
            <a:ext cx="9982200" cy="5770212"/>
          </a:xfrm>
          <a:prstGeom prst="rect">
            <a:avLst/>
          </a:prstGeom>
        </p:spPr>
      </p:pic>
      <p:pic>
        <p:nvPicPr>
          <p:cNvPr id="6" name="图片 5"/>
          <p:cNvPicPr>
            <a:picLocks noChangeAspect="1"/>
          </p:cNvPicPr>
          <p:nvPr/>
        </p:nvPicPr>
        <p:blipFill>
          <a:blip r:embed="rId2"/>
          <a:srcRect b="5801"/>
          <a:stretch>
            <a:fillRect/>
          </a:stretch>
        </p:blipFill>
        <p:spPr>
          <a:xfrm>
            <a:off x="11125201" y="3552694"/>
            <a:ext cx="5638800" cy="57240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24" name="Group 7"/>
          <p:cNvGrpSpPr/>
          <p:nvPr/>
        </p:nvGrpSpPr>
        <p:grpSpPr>
          <a:xfrm rot="16200000">
            <a:off x="7274411" y="-554405"/>
            <a:ext cx="3565940" cy="18432661"/>
            <a:chOff x="-40138" y="-38100"/>
            <a:chExt cx="939177" cy="4854693"/>
          </a:xfrm>
        </p:grpSpPr>
        <p:sp>
          <p:nvSpPr>
            <p:cNvPr id="25"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26" name="TextBox 9"/>
            <p:cNvSpPr txBox="1"/>
            <p:nvPr/>
          </p:nvSpPr>
          <p:spPr>
            <a:xfrm>
              <a:off x="-40138"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
          <p:cNvGrpSpPr/>
          <p:nvPr/>
        </p:nvGrpSpPr>
        <p:grpSpPr>
          <a:xfrm rot="5400000">
            <a:off x="7753350" y="-7448550"/>
            <a:ext cx="3086100" cy="18288000"/>
            <a:chOff x="0" y="0"/>
            <a:chExt cx="812800" cy="4816593"/>
          </a:xfrm>
        </p:grpSpPr>
        <p:sp>
          <p:nvSpPr>
            <p:cNvPr id="22"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23"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矩形 6"/>
          <p:cNvSpPr/>
          <p:nvPr/>
        </p:nvSpPr>
        <p:spPr>
          <a:xfrm>
            <a:off x="12115798" y="7144719"/>
            <a:ext cx="2776855" cy="22707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Group 2"/>
          <p:cNvGrpSpPr/>
          <p:nvPr/>
        </p:nvGrpSpPr>
        <p:grpSpPr>
          <a:xfrm rot="5400000">
            <a:off x="7600950" y="-7600950"/>
            <a:ext cx="308610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图片 402"/>
          <p:cNvPicPr>
            <a:picLocks noChangeAspect="1"/>
          </p:cNvPicPr>
          <p:nvPr/>
        </p:nvPicPr>
        <p:blipFill>
          <a:blip r:embed="rId1"/>
          <a:srcRect l="30667" t="21083" r="25881" b="38468"/>
          <a:stretch>
            <a:fillRect/>
          </a:stretch>
        </p:blipFill>
        <p:spPr>
          <a:xfrm>
            <a:off x="1378527" y="3790021"/>
            <a:ext cx="3869863" cy="2401388"/>
          </a:xfrm>
          <a:prstGeom prst="rect">
            <a:avLst/>
          </a:prstGeom>
          <a:ln>
            <a:noFill/>
          </a:ln>
        </p:spPr>
      </p:pic>
      <p:pic>
        <p:nvPicPr>
          <p:cNvPr id="12" name="图片 403"/>
          <p:cNvPicPr>
            <a:picLocks noChangeAspect="1"/>
          </p:cNvPicPr>
          <p:nvPr/>
        </p:nvPicPr>
        <p:blipFill>
          <a:blip r:embed="rId2"/>
          <a:srcRect l="30561" t="38010" r="24757" b="25810"/>
          <a:stretch>
            <a:fillRect/>
          </a:stretch>
        </p:blipFill>
        <p:spPr>
          <a:xfrm>
            <a:off x="5476406" y="3798570"/>
            <a:ext cx="4208780" cy="2393315"/>
          </a:xfrm>
          <a:prstGeom prst="rect">
            <a:avLst/>
          </a:prstGeom>
          <a:ln>
            <a:noFill/>
          </a:ln>
        </p:spPr>
      </p:pic>
      <p:pic>
        <p:nvPicPr>
          <p:cNvPr id="14" name="图片 1" descr="screenshot_20260517_093736"/>
          <p:cNvPicPr>
            <a:picLocks noChangeAspect="1"/>
          </p:cNvPicPr>
          <p:nvPr/>
        </p:nvPicPr>
        <p:blipFill>
          <a:blip r:embed="rId3"/>
          <a:srcRect l="46873" t="23947" r="10339" b="28032"/>
          <a:stretch>
            <a:fillRect/>
          </a:stretch>
        </p:blipFill>
        <p:spPr>
          <a:xfrm>
            <a:off x="13106400" y="3766185"/>
            <a:ext cx="4003675" cy="2544445"/>
          </a:xfrm>
          <a:prstGeom prst="rect">
            <a:avLst/>
          </a:prstGeom>
        </p:spPr>
      </p:pic>
      <p:sp>
        <p:nvSpPr>
          <p:cNvPr id="15" name="文本框 14"/>
          <p:cNvSpPr txBox="1"/>
          <p:nvPr/>
        </p:nvSpPr>
        <p:spPr>
          <a:xfrm>
            <a:off x="2339340" y="6214110"/>
            <a:ext cx="2066290" cy="441960"/>
          </a:xfrm>
          <a:prstGeom prst="rect">
            <a:avLst/>
          </a:prstGeom>
          <a:solidFill>
            <a:schemeClr val="bg1"/>
          </a:solidFill>
        </p:spPr>
        <p:txBody>
          <a:bodyPr wrap="square" rtlCol="0">
            <a:noAutofit/>
          </a:bodyPr>
          <a:lstStyle/>
          <a:p>
            <a:r>
              <a:rPr lang="en-US" altLang="zh-CN">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D</a:t>
            </a:r>
            <a:r>
              <a:rPr lang="zh-CN" altLang="en-US" sz="2400">
                <a:latin typeface="微软雅黑" panose="020B0503020204020204" pitchFamily="34" charset="-122"/>
                <a:ea typeface="微软雅黑" panose="020B0503020204020204" pitchFamily="34" charset="-122"/>
              </a:rPr>
              <a:t>型角焊缝</a:t>
            </a:r>
            <a:r>
              <a:rPr lang="en-US" altLang="zh-CN" sz="2400">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endParaRPr>
          </a:p>
        </p:txBody>
      </p:sp>
      <p:sp>
        <p:nvSpPr>
          <p:cNvPr id="16" name="文本框 15"/>
          <p:cNvSpPr txBox="1"/>
          <p:nvPr/>
        </p:nvSpPr>
        <p:spPr>
          <a:xfrm>
            <a:off x="12782550" y="6210300"/>
            <a:ext cx="4661535" cy="521970"/>
          </a:xfrm>
          <a:prstGeom prst="rect">
            <a:avLst/>
          </a:prstGeom>
          <a:solidFill>
            <a:schemeClr val="bg1"/>
          </a:solidFill>
        </p:spPr>
        <p:txBody>
          <a:bodyPr wrap="square" rtlCol="0">
            <a:spAutoFit/>
          </a:bodyPr>
          <a:lstStyle/>
          <a:p>
            <a:r>
              <a:rPr lang="en-US" altLang="zh-CN">
                <a:latin typeface="微软雅黑" panose="020B0503020204020204" pitchFamily="34" charset="-122"/>
                <a:ea typeface="微软雅黑" panose="020B0503020204020204" pitchFamily="34" charset="-122"/>
                <a:sym typeface="+mn-ea"/>
              </a:rPr>
              <a:t>    </a:t>
            </a:r>
            <a:r>
              <a:rPr lang="en-US" altLang="zh-CN" sz="2800">
                <a:latin typeface="微软雅黑" panose="020B0503020204020204" pitchFamily="34" charset="-122"/>
                <a:ea typeface="微软雅黑" panose="020B0503020204020204" pitchFamily="34" charset="-122"/>
                <a:sym typeface="+mn-ea"/>
              </a:rPr>
              <a:t>  </a:t>
            </a:r>
            <a:r>
              <a:rPr lang="zh-CN" sz="2400">
                <a:latin typeface="微软雅黑" panose="020B0503020204020204" pitchFamily="34" charset="-122"/>
                <a:ea typeface="微软雅黑" panose="020B0503020204020204" pitchFamily="34" charset="-122"/>
                <a:sym typeface="+mn-ea"/>
              </a:rPr>
              <a:t>高压加氢空冷器</a:t>
            </a:r>
            <a:r>
              <a:rPr lang="zh-CN" altLang="en-US" sz="2400">
                <a:latin typeface="微软雅黑" panose="020B0503020204020204" pitchFamily="34" charset="-122"/>
                <a:ea typeface="微软雅黑" panose="020B0503020204020204" pitchFamily="34" charset="-122"/>
                <a:sym typeface="+mn-ea"/>
              </a:rPr>
              <a:t>角焊缝       </a:t>
            </a:r>
            <a:r>
              <a:rPr lang="en-US" altLang="zh-CN" sz="2400">
                <a:latin typeface="微软雅黑" panose="020B0503020204020204" pitchFamily="34" charset="-122"/>
                <a:ea typeface="微软雅黑" panose="020B0503020204020204" pitchFamily="34" charset="-122"/>
                <a:sym typeface="+mn-ea"/>
              </a:rPr>
              <a:t>       </a:t>
            </a:r>
            <a:endParaRPr lang="zh-CN" altLang="en-US" sz="2400">
              <a:latin typeface="微软雅黑" panose="020B0503020204020204" pitchFamily="34" charset="-122"/>
              <a:ea typeface="微软雅黑" panose="020B0503020204020204" pitchFamily="34" charset="-122"/>
            </a:endParaRPr>
          </a:p>
        </p:txBody>
      </p:sp>
      <p:sp>
        <p:nvSpPr>
          <p:cNvPr id="17" name="文本框 16"/>
          <p:cNvSpPr txBox="1"/>
          <p:nvPr/>
        </p:nvSpPr>
        <p:spPr>
          <a:xfrm>
            <a:off x="1141095" y="944880"/>
            <a:ext cx="16226790" cy="2132965"/>
          </a:xfrm>
          <a:prstGeom prst="rect">
            <a:avLst/>
          </a:prstGeom>
          <a:noFill/>
        </p:spPr>
        <p:txBody>
          <a:bodyPr wrap="square" rtlCol="0" anchor="t">
            <a:noAutofit/>
          </a:bodyPr>
          <a:lstStyle/>
          <a:p>
            <a:pPr indent="0" fontAlgn="auto">
              <a:lnSpc>
                <a:spcPct val="125000"/>
              </a:lnSpc>
            </a:pP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江苏中特的</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TTS-PAUT</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技术已在工程中广泛应用，覆盖了几乎所有结构型式、规格尺寸和材质的</a:t>
            </a:r>
            <a:r>
              <a:rPr lang="zh-CN" altLang="en-US" sz="2600" b="1">
                <a:latin typeface="微软雅黑" panose="020B0503020204020204" pitchFamily="34" charset="-122"/>
                <a:ea typeface="微软雅黑" panose="020B0503020204020204" pitchFamily="34" charset="-122"/>
                <a:cs typeface="黑体-简" panose="02010609060101010101" charset="-122"/>
                <a:sym typeface="+mn-ea"/>
              </a:rPr>
              <a:t>角焊缝</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a:t>
            </a:r>
            <a:endPar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endParaRPr>
          </a:p>
          <a:p>
            <a:pPr indent="0" fontAlgn="auto">
              <a:lnSpc>
                <a:spcPct val="125000"/>
              </a:lnSpc>
            </a:pP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角焊缝类型</a:t>
            </a:r>
            <a:r>
              <a:rPr lang="zh-CN" altLang="en-US" sz="2600" b="1">
                <a:latin typeface="微软雅黑" panose="020B0503020204020204" pitchFamily="34" charset="-122"/>
                <a:ea typeface="微软雅黑" panose="020B0503020204020204" pitchFamily="34" charset="-122"/>
                <a:cs typeface="黑体-简" panose="02010609060101010101" charset="-122"/>
                <a:sym typeface="+mn-ea"/>
              </a:rPr>
              <a:t>包括</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D</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型</a:t>
            </a:r>
            <a:r>
              <a:rPr lang="zh-CN" altLang="en-US" sz="2600" b="1">
                <a:latin typeface="微软雅黑" panose="020B0503020204020204" pitchFamily="34" charset="-122"/>
                <a:ea typeface="微软雅黑" panose="020B0503020204020204" pitchFamily="34" charset="-122"/>
                <a:cs typeface="黑体-简" panose="02010609060101010101" charset="-122"/>
                <a:sym typeface="+mn-ea"/>
              </a:rPr>
              <a:t>内角焊结构</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（管子低于管板）、</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Q</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型</a:t>
            </a:r>
            <a:r>
              <a:rPr lang="zh-CN" altLang="en-US" sz="2600" b="1">
                <a:latin typeface="微软雅黑" panose="020B0503020204020204" pitchFamily="34" charset="-122"/>
                <a:ea typeface="微软雅黑" panose="020B0503020204020204" pitchFamily="34" charset="-122"/>
                <a:cs typeface="黑体-简" panose="02010609060101010101" charset="-122"/>
                <a:sym typeface="+mn-ea"/>
              </a:rPr>
              <a:t>外角焊结构（</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管子伸出管板）、</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N</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型</a:t>
            </a:r>
            <a:r>
              <a:rPr lang="zh-CN" altLang="en-US" sz="2600" b="1">
                <a:latin typeface="微软雅黑" panose="020B0503020204020204" pitchFamily="34" charset="-122"/>
                <a:ea typeface="微软雅黑" panose="020B0503020204020204" pitchFamily="34" charset="-122"/>
                <a:cs typeface="黑体-简" panose="02010609060101010101" charset="-122"/>
                <a:sym typeface="+mn-ea"/>
              </a:rPr>
              <a:t>内孔焊结构</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（焊缝在管孔下部）。管子内径：从最小</a:t>
            </a:r>
            <a:r>
              <a:rPr lang="el-GR"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Φ9</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到最大</a:t>
            </a:r>
            <a:r>
              <a:rPr lang="el-GR"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Φ110</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区间的任何尺寸；管子壁厚：从最小</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1.5mm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到最大</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20mm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区间的任何尺寸；焊缝坡口深度从最小</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0mm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到最大</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40mm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区间的任何尺寸；管子伸出管板长度：从最小</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-1.5mm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到最大</a:t>
            </a:r>
            <a:r>
              <a:rPr lang="en-US" altLang="zh-CN"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80mm</a:t>
            </a:r>
            <a:r>
              <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的任何尺寸；材质包括碳钢、不锈钢、钛及钛合金、镍及镍合金、锆及锆合金等。</a:t>
            </a:r>
            <a:endParaRPr lang="zh-CN" altLang="en-US" sz="2600" b="1">
              <a:solidFill>
                <a:schemeClr val="tx1"/>
              </a:solidFill>
              <a:latin typeface="微软雅黑" panose="020B0503020204020204" pitchFamily="34" charset="-122"/>
              <a:ea typeface="微软雅黑" panose="020B0503020204020204" pitchFamily="34" charset="-122"/>
              <a:cs typeface="黑体-简" panose="02010609060101010101" charset="-122"/>
              <a:sym typeface="+mn-ea"/>
            </a:endParaRPr>
          </a:p>
        </p:txBody>
      </p:sp>
      <p:pic>
        <p:nvPicPr>
          <p:cNvPr id="20" name="图片 1" descr="screenshot_20260526_141208_cn.wps.office.hap"/>
          <p:cNvPicPr>
            <a:picLocks noChangeAspect="1"/>
          </p:cNvPicPr>
          <p:nvPr/>
        </p:nvPicPr>
        <p:blipFill>
          <a:blip r:embed="rId4"/>
          <a:srcRect l="57658" t="32742" r="13628" b="30942"/>
          <a:stretch>
            <a:fillRect/>
          </a:stretch>
        </p:blipFill>
        <p:spPr>
          <a:xfrm>
            <a:off x="9906000" y="3794760"/>
            <a:ext cx="2974975" cy="2428875"/>
          </a:xfrm>
          <a:prstGeom prst="rect">
            <a:avLst/>
          </a:prstGeom>
        </p:spPr>
      </p:pic>
      <p:pic>
        <p:nvPicPr>
          <p:cNvPr id="8" name="图片 2"/>
          <p:cNvPicPr>
            <a:picLocks noChangeAspect="1"/>
          </p:cNvPicPr>
          <p:nvPr/>
        </p:nvPicPr>
        <p:blipFill>
          <a:blip r:embed="rId5"/>
          <a:srcRect l="12723" t="14140" r="11487" b="54877"/>
          <a:stretch>
            <a:fillRect/>
          </a:stretch>
        </p:blipFill>
        <p:spPr>
          <a:xfrm>
            <a:off x="1357745" y="6732270"/>
            <a:ext cx="8213725" cy="2736215"/>
          </a:xfrm>
          <a:prstGeom prst="rect">
            <a:avLst/>
          </a:prstGeom>
          <a:noFill/>
          <a:ln>
            <a:noFill/>
          </a:ln>
        </p:spPr>
      </p:pic>
      <p:pic>
        <p:nvPicPr>
          <p:cNvPr id="261" name="图片 261" descr="C:\Users\qiangtp\AppData\Local\Temp\Rar$DIa0.708\E304待检部位.jpg"/>
          <p:cNvPicPr>
            <a:picLocks noChangeAspect="1" noChangeArrowheads="1"/>
          </p:cNvPicPr>
          <p:nvPr/>
        </p:nvPicPr>
        <p:blipFill>
          <a:blip r:embed="rId6"/>
          <a:srcRect l="26519" t="28477" r="4583" b="1671"/>
          <a:stretch>
            <a:fillRect/>
          </a:stretch>
        </p:blipFill>
        <p:spPr>
          <a:xfrm>
            <a:off x="9815945" y="7205345"/>
            <a:ext cx="2145030" cy="2227580"/>
          </a:xfrm>
          <a:prstGeom prst="rect">
            <a:avLst/>
          </a:prstGeom>
          <a:noFill/>
          <a:ln w="19050">
            <a:solidFill>
              <a:schemeClr val="tx1"/>
            </a:solidFill>
          </a:ln>
        </p:spPr>
      </p:pic>
      <p:pic>
        <p:nvPicPr>
          <p:cNvPr id="266" name="图片 266" descr="C:\Users\qiangtp\Desktop\Catch10A8.jpg"/>
          <p:cNvPicPr>
            <a:picLocks noChangeAspect="1" noChangeArrowheads="1"/>
          </p:cNvPicPr>
          <p:nvPr/>
        </p:nvPicPr>
        <p:blipFill>
          <a:blip r:embed="rId7"/>
          <a:srcRect t="36667" r="21532"/>
          <a:stretch>
            <a:fillRect/>
          </a:stretch>
        </p:blipFill>
        <p:spPr>
          <a:xfrm>
            <a:off x="15032470" y="7155815"/>
            <a:ext cx="2394585" cy="2238375"/>
          </a:xfrm>
          <a:prstGeom prst="rect">
            <a:avLst/>
          </a:prstGeom>
          <a:noFill/>
          <a:ln>
            <a:noFill/>
          </a:ln>
        </p:spPr>
      </p:pic>
      <p:graphicFrame>
        <p:nvGraphicFramePr>
          <p:cNvPr id="5" name="对象 -2147482619"/>
          <p:cNvGraphicFramePr>
            <a:graphicFrameLocks noChangeAspect="1"/>
          </p:cNvGraphicFramePr>
          <p:nvPr/>
        </p:nvGraphicFramePr>
        <p:xfrm>
          <a:off x="11582399" y="7155789"/>
          <a:ext cx="3677285" cy="2440940"/>
        </p:xfrm>
        <a:graphic>
          <a:graphicData uri="http://schemas.openxmlformats.org/presentationml/2006/ole">
            <mc:AlternateContent xmlns:mc="http://schemas.openxmlformats.org/markup-compatibility/2006">
              <mc:Choice xmlns:v="urn:schemas-microsoft-com:vml" Requires="v">
                <p:oleObj spid="_x0000_s6" name="" r:id="rId8" imgW="8934450" imgH="4667250" progId="AutoCAD.Drawing.16">
                  <p:embed/>
                </p:oleObj>
              </mc:Choice>
              <mc:Fallback>
                <p:oleObj name="" r:id="rId8" imgW="8934450" imgH="4667250" progId="AutoCAD.Drawing.16">
                  <p:embed/>
                  <p:pic>
                    <p:nvPicPr>
                      <p:cNvPr id="0" name="图片 3075"/>
                      <p:cNvPicPr/>
                      <p:nvPr/>
                    </p:nvPicPr>
                    <p:blipFill>
                      <a:blip r:embed="rId9"/>
                      <a:stretch>
                        <a:fillRect/>
                      </a:stretch>
                    </p:blipFill>
                    <p:spPr>
                      <a:xfrm>
                        <a:off x="11582399" y="7155789"/>
                        <a:ext cx="3677285" cy="2440940"/>
                      </a:xfrm>
                      <a:prstGeom prst="rect">
                        <a:avLst/>
                      </a:prstGeom>
                      <a:noFill/>
                      <a:ln w="38100">
                        <a:noFill/>
                        <a:miter/>
                      </a:ln>
                    </p:spPr>
                  </p:pic>
                </p:oleObj>
              </mc:Fallback>
            </mc:AlternateContent>
          </a:graphicData>
        </a:graphic>
      </p:graphicFrame>
      <p:sp>
        <p:nvSpPr>
          <p:cNvPr id="9" name="文本框 8"/>
          <p:cNvSpPr txBox="1"/>
          <p:nvPr/>
        </p:nvSpPr>
        <p:spPr>
          <a:xfrm>
            <a:off x="9899015" y="9468485"/>
            <a:ext cx="7545070" cy="464185"/>
          </a:xfrm>
          <a:prstGeom prst="rect">
            <a:avLst/>
          </a:prstGeom>
          <a:solidFill>
            <a:schemeClr val="bg1"/>
          </a:solidFill>
        </p:spPr>
        <p:txBody>
          <a:bodyPr wrap="square" rtlCol="0">
            <a:noAutofit/>
          </a:bodyPr>
          <a:lstStyle/>
          <a:p>
            <a:r>
              <a:rPr lang="en-US" altLang="zh-CN" sz="2400">
                <a:latin typeface="黑体-简" panose="02010609060101010101" charset="-122"/>
                <a:ea typeface="黑体-简" panose="02010609060101010101" charset="-122"/>
                <a:cs typeface="黑体-简" panose="02010609060101010101" charset="-122"/>
                <a:sym typeface="+mn-ea"/>
              </a:rPr>
              <a:t>  </a:t>
            </a:r>
            <a:r>
              <a:rPr lang="zh-CN" altLang="en-US" sz="2400">
                <a:latin typeface="黑体-简" panose="02010609060101010101" charset="-122"/>
                <a:ea typeface="黑体-简" panose="02010609060101010101" charset="-122"/>
                <a:cs typeface="黑体-简" panose="02010609060101010101" charset="-122"/>
                <a:sym typeface="+mn-ea"/>
              </a:rPr>
              <a:t>中直径管头</a:t>
            </a:r>
            <a:r>
              <a:rPr lang="en-US" altLang="zh-CN" sz="2400">
                <a:latin typeface="黑体-简" panose="02010609060101010101" charset="-122"/>
                <a:ea typeface="黑体-简" panose="02010609060101010101" charset="-122"/>
                <a:cs typeface="黑体-简" panose="02010609060101010101" charset="-122"/>
                <a:sym typeface="+mn-ea"/>
              </a:rPr>
              <a:t>Φ38</a:t>
            </a:r>
            <a:r>
              <a:rPr lang="zh-CN" altLang="en-US" sz="2400">
                <a:latin typeface="黑体-简" panose="02010609060101010101" charset="-122"/>
                <a:ea typeface="黑体-简" panose="02010609060101010101" charset="-122"/>
                <a:cs typeface="黑体-简" panose="02010609060101010101" charset="-122"/>
                <a:sym typeface="+mn-ea"/>
              </a:rPr>
              <a:t>×</a:t>
            </a:r>
            <a:r>
              <a:rPr lang="en-US" altLang="zh-CN" sz="2400">
                <a:latin typeface="黑体-简" panose="02010609060101010101" charset="-122"/>
                <a:ea typeface="黑体-简" panose="02010609060101010101" charset="-122"/>
                <a:cs typeface="黑体-简" panose="02010609060101010101" charset="-122"/>
                <a:sym typeface="+mn-ea"/>
              </a:rPr>
              <a:t>4</a:t>
            </a:r>
            <a:r>
              <a:rPr lang="zh-CN" altLang="en-US" sz="2400">
                <a:latin typeface="黑体-简" panose="02010609060101010101" charset="-122"/>
                <a:ea typeface="黑体-简" panose="02010609060101010101" charset="-122"/>
                <a:cs typeface="黑体-简" panose="02010609060101010101" charset="-122"/>
                <a:sym typeface="+mn-ea"/>
              </a:rPr>
              <a:t>，</a:t>
            </a:r>
            <a:r>
              <a:rPr lang="en-US" altLang="zh-CN" sz="2400">
                <a:latin typeface="黑体-简" panose="02010609060101010101" charset="-122"/>
                <a:ea typeface="黑体-简" panose="02010609060101010101" charset="-122"/>
                <a:cs typeface="黑体-简" panose="02010609060101010101" charset="-122"/>
                <a:sym typeface="+mn-ea"/>
              </a:rPr>
              <a:t>Φ51</a:t>
            </a:r>
            <a:r>
              <a:rPr lang="zh-CN" altLang="en-US" sz="2400">
                <a:latin typeface="黑体-简" panose="02010609060101010101" charset="-122"/>
                <a:ea typeface="黑体-简" panose="02010609060101010101" charset="-122"/>
                <a:cs typeface="黑体-简" panose="02010609060101010101" charset="-122"/>
                <a:sym typeface="+mn-ea"/>
              </a:rPr>
              <a:t>×</a:t>
            </a:r>
            <a:r>
              <a:rPr lang="en-US" altLang="zh-CN" sz="2400">
                <a:latin typeface="黑体-简" panose="02010609060101010101" charset="-122"/>
                <a:ea typeface="黑体-简" panose="02010609060101010101" charset="-122"/>
                <a:cs typeface="黑体-简" panose="02010609060101010101" charset="-122"/>
                <a:sym typeface="+mn-ea"/>
              </a:rPr>
              <a:t>5  </a:t>
            </a:r>
            <a:r>
              <a:rPr lang="zh-CN" altLang="en-US" sz="2400">
                <a:latin typeface="黑体-简" panose="02010609060101010101" charset="-122"/>
                <a:ea typeface="黑体-简" panose="02010609060101010101" charset="-122"/>
                <a:cs typeface="黑体-简" panose="02010609060101010101" charset="-122"/>
                <a:sym typeface="+mn-ea"/>
              </a:rPr>
              <a:t>小直径管头</a:t>
            </a:r>
            <a:r>
              <a:rPr lang="en-US" altLang="zh-CN" sz="2400">
                <a:latin typeface="黑体-简" panose="02010609060101010101" charset="-122"/>
                <a:ea typeface="黑体-简" panose="02010609060101010101" charset="-122"/>
                <a:cs typeface="黑体-简" panose="02010609060101010101" charset="-122"/>
                <a:sym typeface="+mn-ea"/>
              </a:rPr>
              <a:t>Φ19</a:t>
            </a:r>
            <a:r>
              <a:rPr lang="zh-CN" altLang="en-US" sz="2400">
                <a:latin typeface="黑体-简" panose="02010609060101010101" charset="-122"/>
                <a:ea typeface="黑体-简" panose="02010609060101010101" charset="-122"/>
                <a:cs typeface="黑体-简" panose="02010609060101010101" charset="-122"/>
                <a:sym typeface="+mn-ea"/>
              </a:rPr>
              <a:t>×</a:t>
            </a:r>
            <a:r>
              <a:rPr lang="en-US" altLang="zh-CN" sz="2400">
                <a:latin typeface="黑体-简" panose="02010609060101010101" charset="-122"/>
                <a:ea typeface="黑体-简" panose="02010609060101010101" charset="-122"/>
                <a:cs typeface="黑体-简" panose="02010609060101010101" charset="-122"/>
                <a:sym typeface="+mn-ea"/>
              </a:rPr>
              <a:t>2 </a:t>
            </a:r>
            <a:endParaRPr lang="zh-CN" altLang="en-US" sz="2400">
              <a:latin typeface="黑体-简" panose="02010609060101010101" charset="-122"/>
              <a:ea typeface="黑体-简" panose="02010609060101010101" charset="-122"/>
              <a:cs typeface="黑体-简" panose="02010609060101010101" charset="-122"/>
              <a:sym typeface="+mn-ea"/>
            </a:endParaRPr>
          </a:p>
        </p:txBody>
      </p:sp>
      <p:sp>
        <p:nvSpPr>
          <p:cNvPr id="13" name="文本框 12"/>
          <p:cNvSpPr txBox="1"/>
          <p:nvPr/>
        </p:nvSpPr>
        <p:spPr>
          <a:xfrm>
            <a:off x="2897620" y="9491345"/>
            <a:ext cx="4705985" cy="460375"/>
          </a:xfrm>
          <a:prstGeom prst="rect">
            <a:avLst/>
          </a:prstGeom>
          <a:solidFill>
            <a:schemeClr val="bg1"/>
          </a:solidFill>
        </p:spPr>
        <p:txBody>
          <a:bodyPr wrap="square" rtlCol="0">
            <a:spAutoFit/>
          </a:bodyPr>
          <a:lstStyle/>
          <a:p>
            <a:r>
              <a:rPr lang="en-US" altLang="zh-CN">
                <a:latin typeface="黑体-简" panose="02010609060101010101" charset="-122"/>
                <a:ea typeface="黑体-简" panose="02010609060101010101" charset="-122"/>
                <a:cs typeface="黑体-简" panose="02010609060101010101" charset="-122"/>
                <a:sym typeface="+mn-ea"/>
              </a:rPr>
              <a:t>   </a:t>
            </a:r>
            <a:r>
              <a:rPr lang="en-US" altLang="zh-CN" sz="2400">
                <a:latin typeface="黑体-简" panose="02010609060101010101" charset="-122"/>
                <a:ea typeface="黑体-简" panose="02010609060101010101" charset="-122"/>
                <a:cs typeface="黑体-简" panose="02010609060101010101" charset="-122"/>
                <a:sym typeface="+mn-ea"/>
              </a:rPr>
              <a:t> </a:t>
            </a:r>
            <a:r>
              <a:rPr lang="zh-CN" altLang="en-US" sz="2400">
                <a:latin typeface="黑体-简" panose="02010609060101010101" charset="-122"/>
                <a:ea typeface="黑体-简" panose="02010609060101010101" charset="-122"/>
                <a:cs typeface="黑体-简" panose="02010609060101010101" charset="-122"/>
                <a:sym typeface="+mn-ea"/>
              </a:rPr>
              <a:t>大直径管头</a:t>
            </a:r>
            <a:r>
              <a:rPr lang="en-US" altLang="zh-CN" sz="2400">
                <a:latin typeface="黑体-简" panose="02010609060101010101" charset="-122"/>
                <a:ea typeface="黑体-简" panose="02010609060101010101" charset="-122"/>
                <a:cs typeface="黑体-简" panose="02010609060101010101" charset="-122"/>
                <a:sym typeface="+mn-ea"/>
              </a:rPr>
              <a:t>  Φ133</a:t>
            </a:r>
            <a:r>
              <a:rPr lang="zh-CN" altLang="en-US" sz="2400">
                <a:latin typeface="黑体-简" panose="02010609060101010101" charset="-122"/>
                <a:ea typeface="黑体-简" panose="02010609060101010101" charset="-122"/>
                <a:cs typeface="黑体-简" panose="02010609060101010101" charset="-122"/>
                <a:sym typeface="+mn-ea"/>
              </a:rPr>
              <a:t>×</a:t>
            </a:r>
            <a:r>
              <a:rPr lang="en-US" sz="2400">
                <a:latin typeface="黑体-简" panose="02010609060101010101" charset="-122"/>
                <a:ea typeface="黑体-简" panose="02010609060101010101" charset="-122"/>
                <a:cs typeface="黑体-简" panose="02010609060101010101" charset="-122"/>
                <a:sym typeface="+mn-ea"/>
              </a:rPr>
              <a:t>11.5</a:t>
            </a:r>
            <a:endParaRPr lang="en-US" sz="2400">
              <a:latin typeface="微软雅黑" panose="020B0503020204020204" pitchFamily="34" charset="-122"/>
              <a:ea typeface="微软雅黑" panose="020B0503020204020204" pitchFamily="34" charset="-122"/>
            </a:endParaRPr>
          </a:p>
        </p:txBody>
      </p:sp>
      <p:sp>
        <p:nvSpPr>
          <p:cNvPr id="18" name="文本框 17"/>
          <p:cNvSpPr txBox="1"/>
          <p:nvPr/>
        </p:nvSpPr>
        <p:spPr>
          <a:xfrm>
            <a:off x="10585450" y="6332855"/>
            <a:ext cx="1899920" cy="460375"/>
          </a:xfrm>
          <a:prstGeom prst="rect">
            <a:avLst/>
          </a:prstGeom>
          <a:solidFill>
            <a:schemeClr val="bg1"/>
          </a:solidFill>
        </p:spPr>
        <p:txBody>
          <a:bodyPr wrap="square" rtlCol="0" anchor="t">
            <a:spAutoFit/>
          </a:bodyPr>
          <a:lstStyle/>
          <a:p>
            <a:r>
              <a:rPr lang="en-US" altLang="zh-CN" sz="2400">
                <a:latin typeface="微软雅黑" panose="020B0503020204020204" pitchFamily="34" charset="-122"/>
                <a:ea typeface="微软雅黑" panose="020B0503020204020204" pitchFamily="34" charset="-122"/>
                <a:sym typeface="+mn-ea"/>
              </a:rPr>
              <a:t>N</a:t>
            </a:r>
            <a:r>
              <a:rPr lang="zh-CN" altLang="en-US" sz="2400">
                <a:latin typeface="微软雅黑" panose="020B0503020204020204" pitchFamily="34" charset="-122"/>
                <a:ea typeface="微软雅黑" panose="020B0503020204020204" pitchFamily="34" charset="-122"/>
                <a:sym typeface="+mn-ea"/>
              </a:rPr>
              <a:t>型角焊缝</a:t>
            </a:r>
            <a:r>
              <a:rPr lang="en-US" altLang="zh-CN" sz="2400">
                <a:latin typeface="微软雅黑" panose="020B0503020204020204" pitchFamily="34" charset="-122"/>
                <a:ea typeface="微软雅黑" panose="020B0503020204020204" pitchFamily="34" charset="-122"/>
                <a:sym typeface="+mn-ea"/>
              </a:rPr>
              <a:t>  </a:t>
            </a:r>
            <a:r>
              <a:rPr lang="en-US" altLang="zh-CN">
                <a:latin typeface="微软雅黑" panose="020B0503020204020204" pitchFamily="34" charset="-122"/>
                <a:ea typeface="微软雅黑" panose="020B0503020204020204" pitchFamily="34" charset="-122"/>
                <a:sym typeface="+mn-ea"/>
              </a:rPr>
              <a:t> </a:t>
            </a:r>
            <a:endParaRPr lang="en-US" altLang="zh-CN">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6629400" y="6210300"/>
            <a:ext cx="1754505" cy="441960"/>
          </a:xfrm>
          <a:prstGeom prst="rect">
            <a:avLst/>
          </a:prstGeom>
          <a:solidFill>
            <a:schemeClr val="bg1"/>
          </a:solidFill>
        </p:spPr>
        <p:txBody>
          <a:bodyPr wrap="square" rtlCol="0">
            <a:noAutofit/>
          </a:bodyPr>
          <a:lstStyle/>
          <a:p>
            <a:r>
              <a:rPr lang="en-US" altLang="zh-CN" sz="2400">
                <a:latin typeface="微软雅黑" panose="020B0503020204020204" pitchFamily="34" charset="-122"/>
                <a:ea typeface="微软雅黑" panose="020B0503020204020204" pitchFamily="34" charset="-122"/>
              </a:rPr>
              <a:t>Q</a:t>
            </a:r>
            <a:r>
              <a:rPr lang="zh-CN" altLang="en-US" sz="2400">
                <a:latin typeface="微软雅黑" panose="020B0503020204020204" pitchFamily="34" charset="-122"/>
                <a:ea typeface="微软雅黑" panose="020B0503020204020204" pitchFamily="34" charset="-122"/>
              </a:rPr>
              <a:t>型角焊缝</a:t>
            </a:r>
            <a:endParaRPr lang="zh-CN" altLang="en-US" sz="2400">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2" name="Group 7"/>
          <p:cNvGrpSpPr/>
          <p:nvPr/>
        </p:nvGrpSpPr>
        <p:grpSpPr>
          <a:xfrm rot="-5400000">
            <a:off x="7288698" y="-578736"/>
            <a:ext cx="3565940" cy="18432661"/>
            <a:chOff x="-40138" y="-38100"/>
            <a:chExt cx="939177" cy="4854693"/>
          </a:xfrm>
        </p:grpSpPr>
        <p:sp>
          <p:nvSpPr>
            <p:cNvPr id="14"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5" name="TextBox 9"/>
            <p:cNvSpPr txBox="1"/>
            <p:nvPr/>
          </p:nvSpPr>
          <p:spPr>
            <a:xfrm>
              <a:off x="-40138"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2"/>
          <p:cNvGrpSpPr/>
          <p:nvPr/>
        </p:nvGrpSpPr>
        <p:grpSpPr>
          <a:xfrm rot="5400000">
            <a:off x="7600950" y="-7600950"/>
            <a:ext cx="3086100" cy="18288000"/>
            <a:chOff x="0" y="0"/>
            <a:chExt cx="812800" cy="4816593"/>
          </a:xfrm>
        </p:grpSpPr>
        <p:sp>
          <p:nvSpPr>
            <p:cNvPr id="9"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10"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48"/>
          <p:cNvSpPr/>
          <p:nvPr/>
        </p:nvSpPr>
        <p:spPr>
          <a:xfrm rot="-2567252">
            <a:off x="2240455" y="2337407"/>
            <a:ext cx="1298865" cy="772601"/>
          </a:xfrm>
          <a:custGeom>
            <a:avLst/>
            <a:gdLst/>
            <a:ahLst/>
            <a:cxnLst/>
            <a:rect l="l" t="t" r="r" b="b"/>
            <a:pathLst>
              <a:path w="1298865" h="772601">
                <a:moveTo>
                  <a:pt x="0" y="0"/>
                </a:moveTo>
                <a:lnTo>
                  <a:pt x="1298865" y="0"/>
                </a:lnTo>
                <a:lnTo>
                  <a:pt x="1298865" y="772601"/>
                </a:lnTo>
                <a:lnTo>
                  <a:pt x="0" y="772601"/>
                </a:lnTo>
                <a:lnTo>
                  <a:pt x="0" y="0"/>
                </a:lnTo>
                <a:close/>
              </a:path>
            </a:pathLst>
          </a:custGeom>
          <a:blipFill>
            <a:blip r:embed="rId1"/>
            <a:stretch>
              <a:fillRect/>
            </a:stretch>
          </a:blipFill>
        </p:spPr>
      </p:sp>
      <p:sp>
        <p:nvSpPr>
          <p:cNvPr id="11" name="文本框 10"/>
          <p:cNvSpPr txBox="1"/>
          <p:nvPr/>
        </p:nvSpPr>
        <p:spPr>
          <a:xfrm>
            <a:off x="990600" y="823595"/>
            <a:ext cx="16442690" cy="636270"/>
          </a:xfrm>
          <a:prstGeom prst="rect">
            <a:avLst/>
          </a:prstGeom>
          <a:noFill/>
          <a:extLst>
            <a:ext uri="{909E8E84-426E-40DD-AFC4-6F175D3DCCD1}">
              <a14:hiddenFill xmlns:a14="http://schemas.microsoft.com/office/drawing/2010/main">
                <a:solidFill>
                  <a:schemeClr val="bg1"/>
                </a:solidFill>
              </a14:hiddenFill>
            </a:ext>
          </a:extLst>
        </p:spPr>
        <p:txBody>
          <a:bodyPr wrap="square">
            <a:noAutofit/>
          </a:bodyPr>
          <a:lstStyle/>
          <a:p>
            <a:pPr marR="0" lvl="0" indent="0" algn="ctr" fontAlgn="auto">
              <a:lnSpc>
                <a:spcPts val="4000"/>
              </a:lnSpc>
              <a:spcBef>
                <a:spcPts val="0"/>
              </a:spcBef>
              <a:spcAft>
                <a:spcPts val="0"/>
              </a:spcAft>
              <a:buClrTx/>
              <a:buSzTx/>
              <a:buFontTx/>
              <a:buNone/>
              <a:defRPr/>
            </a:pPr>
            <a:r>
              <a:rPr lang="en-US" altLang="zh-CN" sz="4000" b="1">
                <a:solidFill>
                  <a:schemeClr val="tx1"/>
                </a:solidFill>
                <a:latin typeface="微软雅黑" panose="020B0503020204020204" pitchFamily="34" charset="-122"/>
                <a:ea typeface="微软雅黑" panose="020B0503020204020204" pitchFamily="34" charset="-122"/>
                <a:cs typeface="黑体-简" panose="02010609060101010101" charset="-122"/>
              </a:rPr>
              <a:t>TTS-PAUT</a:t>
            </a:r>
            <a:r>
              <a:rPr lang="zh-CN" altLang="en-US" sz="4000" b="1">
                <a:solidFill>
                  <a:schemeClr val="tx1"/>
                </a:solidFill>
                <a:latin typeface="微软雅黑" panose="020B0503020204020204" pitchFamily="34" charset="-122"/>
                <a:ea typeface="微软雅黑" panose="020B0503020204020204" pitchFamily="34" charset="-122"/>
                <a:cs typeface="黑体-简" panose="02010609060101010101" charset="-122"/>
              </a:rPr>
              <a:t>性能功能全面超越</a:t>
            </a:r>
            <a:r>
              <a:rPr lang="en-US" altLang="zh-CN" sz="4000" b="1">
                <a:solidFill>
                  <a:schemeClr val="tx1"/>
                </a:solidFill>
                <a:latin typeface="微软雅黑" panose="020B0503020204020204" pitchFamily="34" charset="-122"/>
                <a:ea typeface="微软雅黑" panose="020B0503020204020204" pitchFamily="34" charset="-122"/>
                <a:cs typeface="黑体-简" panose="02010609060101010101" charset="-122"/>
              </a:rPr>
              <a:t>TTS-RT</a:t>
            </a:r>
            <a:r>
              <a:rPr lang="zh-CN" altLang="en-US" sz="4000" b="1">
                <a:solidFill>
                  <a:schemeClr val="tx1"/>
                </a:solidFill>
                <a:latin typeface="微软雅黑" panose="020B0503020204020204" pitchFamily="34" charset="-122"/>
                <a:ea typeface="微软雅黑" panose="020B0503020204020204" pitchFamily="34" charset="-122"/>
                <a:cs typeface="黑体-简" panose="02010609060101010101" charset="-122"/>
              </a:rPr>
              <a:t>，下表列举其中</a:t>
            </a:r>
            <a:r>
              <a:rPr lang="en-US" altLang="zh-CN" sz="4000" b="1">
                <a:solidFill>
                  <a:schemeClr val="tx1"/>
                </a:solidFill>
                <a:latin typeface="微软雅黑" panose="020B0503020204020204" pitchFamily="34" charset="-122"/>
                <a:ea typeface="微软雅黑" panose="020B0503020204020204" pitchFamily="34" charset="-122"/>
                <a:cs typeface="黑体-简" panose="02010609060101010101" charset="-122"/>
              </a:rPr>
              <a:t>14</a:t>
            </a:r>
            <a:r>
              <a:rPr lang="zh-CN" altLang="en-US" sz="4000" b="1">
                <a:solidFill>
                  <a:schemeClr val="tx1"/>
                </a:solidFill>
                <a:latin typeface="微软雅黑" panose="020B0503020204020204" pitchFamily="34" charset="-122"/>
                <a:ea typeface="微软雅黑" panose="020B0503020204020204" pitchFamily="34" charset="-122"/>
                <a:cs typeface="黑体-简" panose="02010609060101010101" charset="-122"/>
              </a:rPr>
              <a:t>个方面</a:t>
            </a:r>
            <a:endParaRPr lang="en-US" altLang="zh-CN" sz="4000" b="1" dirty="0">
              <a:solidFill>
                <a:schemeClr val="tx1"/>
              </a:solidFill>
              <a:latin typeface="黑体-简" panose="02010609060101010101" charset="-122"/>
              <a:ea typeface="黑体-简" panose="02010609060101010101" charset="-122"/>
              <a:cs typeface="黑体-简" panose="02010609060101010101" charset="-122"/>
            </a:endParaRPr>
          </a:p>
        </p:txBody>
      </p:sp>
      <p:graphicFrame>
        <p:nvGraphicFramePr>
          <p:cNvPr id="13" name="表格 12"/>
          <p:cNvGraphicFramePr>
            <a:graphicFrameLocks noGrp="1"/>
          </p:cNvGraphicFramePr>
          <p:nvPr/>
        </p:nvGraphicFramePr>
        <p:xfrm>
          <a:off x="968375" y="1790579"/>
          <a:ext cx="16450762" cy="7325133"/>
        </p:xfrm>
        <a:graphic>
          <a:graphicData uri="http://schemas.openxmlformats.org/drawingml/2006/table">
            <a:tbl>
              <a:tblPr firstRow="1" bandRow="1">
                <a:tableStyleId>{2D5ABB26-0587-4C30-8999-92F81FD0307C}</a:tableStyleId>
              </a:tblPr>
              <a:tblGrid>
                <a:gridCol w="995045"/>
                <a:gridCol w="2872557"/>
                <a:gridCol w="3767455"/>
                <a:gridCol w="1088390"/>
                <a:gridCol w="2932430"/>
                <a:gridCol w="4794885"/>
              </a:tblGrid>
              <a:tr h="602128">
                <a:tc>
                  <a:txBody>
                    <a:bodyPr/>
                    <a:lstStyle>
                      <a:lvl1pPr marL="0" algn="l" defTabSz="914400" rtl="0" eaLnBrk="1" latinLnBrk="0" hangingPunct="1">
                        <a:defRPr sz="1800" b="1" kern="1200">
                          <a:solidFill>
                            <a:schemeClr val="lt1"/>
                          </a:solidFill>
                          <a:latin typeface="等线" panose="02010600030101010101" charset="-122"/>
                        </a:defRPr>
                      </a:lvl1pPr>
                      <a:lvl2pPr marL="457200" algn="l" defTabSz="914400" rtl="0" eaLnBrk="1" latinLnBrk="0" hangingPunct="1">
                        <a:defRPr sz="1800" b="1" kern="1200">
                          <a:solidFill>
                            <a:schemeClr val="lt1"/>
                          </a:solidFill>
                          <a:latin typeface="等线" panose="02010600030101010101" charset="-122"/>
                        </a:defRPr>
                      </a:lvl2pPr>
                      <a:lvl3pPr marL="914400" algn="l" defTabSz="914400" rtl="0" eaLnBrk="1" latinLnBrk="0" hangingPunct="1">
                        <a:defRPr sz="1800" b="1" kern="1200">
                          <a:solidFill>
                            <a:schemeClr val="lt1"/>
                          </a:solidFill>
                          <a:latin typeface="等线" panose="02010600030101010101" charset="-122"/>
                        </a:defRPr>
                      </a:lvl3pPr>
                      <a:lvl4pPr marL="1371600" algn="l" defTabSz="914400" rtl="0" eaLnBrk="1" latinLnBrk="0" hangingPunct="1">
                        <a:defRPr sz="1800" b="1" kern="1200">
                          <a:solidFill>
                            <a:schemeClr val="lt1"/>
                          </a:solidFill>
                          <a:latin typeface="等线" panose="02010600030101010101" charset="-122"/>
                        </a:defRPr>
                      </a:lvl4pPr>
                      <a:lvl5pPr marL="1828800" algn="l" defTabSz="914400" rtl="0" eaLnBrk="1" latinLnBrk="0" hangingPunct="1">
                        <a:defRPr sz="1800" b="1" kern="1200">
                          <a:solidFill>
                            <a:schemeClr val="lt1"/>
                          </a:solidFill>
                          <a:latin typeface="等线" panose="02010600030101010101" charset="-122"/>
                        </a:defRPr>
                      </a:lvl5pPr>
                      <a:lvl6pPr marL="2286000" algn="l" defTabSz="914400" rtl="0" eaLnBrk="1" latinLnBrk="0" hangingPunct="1">
                        <a:defRPr sz="1800" b="1" kern="1200">
                          <a:solidFill>
                            <a:schemeClr val="lt1"/>
                          </a:solidFill>
                          <a:latin typeface="等线" panose="02010600030101010101" charset="-122"/>
                        </a:defRPr>
                      </a:lvl6pPr>
                      <a:lvl7pPr marL="2743200" algn="l" defTabSz="914400" rtl="0" eaLnBrk="1" latinLnBrk="0" hangingPunct="1">
                        <a:defRPr sz="1800" b="1" kern="1200">
                          <a:solidFill>
                            <a:schemeClr val="lt1"/>
                          </a:solidFill>
                          <a:latin typeface="等线" panose="02010600030101010101" charset="-122"/>
                        </a:defRPr>
                      </a:lvl7pPr>
                      <a:lvl8pPr marL="3200400" algn="l" defTabSz="914400" rtl="0" eaLnBrk="1" latinLnBrk="0" hangingPunct="1">
                        <a:defRPr sz="1800" b="1" kern="1200">
                          <a:solidFill>
                            <a:schemeClr val="lt1"/>
                          </a:solidFill>
                          <a:latin typeface="等线" panose="02010600030101010101" charset="-122"/>
                        </a:defRPr>
                      </a:lvl8pPr>
                      <a:lvl9pPr marL="3657600" algn="l" defTabSz="914400" rtl="0" eaLnBrk="1" latinLnBrk="0" hangingPunct="1">
                        <a:defRPr sz="1800" b="1" kern="1200">
                          <a:solidFill>
                            <a:schemeClr val="lt1"/>
                          </a:solidFill>
                          <a:latin typeface="等线" panose="02010600030101010101" charset="-122"/>
                        </a:defRPr>
                      </a:lvl9pPr>
                    </a:lstStyle>
                    <a:p>
                      <a:pPr algn="ctr"/>
                      <a:r>
                        <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rPr>
                        <a:t>序号</a:t>
                      </a:r>
                      <a:endPar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b="1" kern="1200">
                          <a:solidFill>
                            <a:schemeClr val="lt1"/>
                          </a:solidFill>
                          <a:latin typeface="等线" panose="02010600030101010101" charset="-122"/>
                        </a:defRPr>
                      </a:lvl1pPr>
                      <a:lvl2pPr marL="457200" algn="l" defTabSz="914400" rtl="0" eaLnBrk="1" latinLnBrk="0" hangingPunct="1">
                        <a:defRPr sz="1800" b="1" kern="1200">
                          <a:solidFill>
                            <a:schemeClr val="lt1"/>
                          </a:solidFill>
                          <a:latin typeface="等线" panose="02010600030101010101" charset="-122"/>
                        </a:defRPr>
                      </a:lvl2pPr>
                      <a:lvl3pPr marL="914400" algn="l" defTabSz="914400" rtl="0" eaLnBrk="1" latinLnBrk="0" hangingPunct="1">
                        <a:defRPr sz="1800" b="1" kern="1200">
                          <a:solidFill>
                            <a:schemeClr val="lt1"/>
                          </a:solidFill>
                          <a:latin typeface="等线" panose="02010600030101010101" charset="-122"/>
                        </a:defRPr>
                      </a:lvl3pPr>
                      <a:lvl4pPr marL="1371600" algn="l" defTabSz="914400" rtl="0" eaLnBrk="1" latinLnBrk="0" hangingPunct="1">
                        <a:defRPr sz="1800" b="1" kern="1200">
                          <a:solidFill>
                            <a:schemeClr val="lt1"/>
                          </a:solidFill>
                          <a:latin typeface="等线" panose="02010600030101010101" charset="-122"/>
                        </a:defRPr>
                      </a:lvl4pPr>
                      <a:lvl5pPr marL="1828800" algn="l" defTabSz="914400" rtl="0" eaLnBrk="1" latinLnBrk="0" hangingPunct="1">
                        <a:defRPr sz="1800" b="1" kern="1200">
                          <a:solidFill>
                            <a:schemeClr val="lt1"/>
                          </a:solidFill>
                          <a:latin typeface="等线" panose="02010600030101010101" charset="-122"/>
                        </a:defRPr>
                      </a:lvl5pPr>
                      <a:lvl6pPr marL="2286000" algn="l" defTabSz="914400" rtl="0" eaLnBrk="1" latinLnBrk="0" hangingPunct="1">
                        <a:defRPr sz="1800" b="1" kern="1200">
                          <a:solidFill>
                            <a:schemeClr val="lt1"/>
                          </a:solidFill>
                          <a:latin typeface="等线" panose="02010600030101010101" charset="-122"/>
                        </a:defRPr>
                      </a:lvl6pPr>
                      <a:lvl7pPr marL="2743200" algn="l" defTabSz="914400" rtl="0" eaLnBrk="1" latinLnBrk="0" hangingPunct="1">
                        <a:defRPr sz="1800" b="1" kern="1200">
                          <a:solidFill>
                            <a:schemeClr val="lt1"/>
                          </a:solidFill>
                          <a:latin typeface="等线" panose="02010600030101010101" charset="-122"/>
                        </a:defRPr>
                      </a:lvl7pPr>
                      <a:lvl8pPr marL="3200400" algn="l" defTabSz="914400" rtl="0" eaLnBrk="1" latinLnBrk="0" hangingPunct="1">
                        <a:defRPr sz="1800" b="1" kern="1200">
                          <a:solidFill>
                            <a:schemeClr val="lt1"/>
                          </a:solidFill>
                          <a:latin typeface="等线" panose="02010600030101010101" charset="-122"/>
                        </a:defRPr>
                      </a:lvl8pPr>
                      <a:lvl9pPr marL="3657600" algn="l" defTabSz="914400" rtl="0" eaLnBrk="1" latinLnBrk="0" hangingPunct="1">
                        <a:defRPr sz="1800" b="1" kern="1200">
                          <a:solidFill>
                            <a:schemeClr val="lt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TTS-RT</a:t>
                      </a: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的不足</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b="1" kern="1200">
                          <a:solidFill>
                            <a:schemeClr val="lt1"/>
                          </a:solidFill>
                          <a:latin typeface="等线" panose="02010600030101010101" charset="-122"/>
                        </a:defRPr>
                      </a:lvl1pPr>
                      <a:lvl2pPr marL="457200" algn="l" defTabSz="914400" rtl="0" eaLnBrk="1" latinLnBrk="0" hangingPunct="1">
                        <a:defRPr sz="1800" b="1" kern="1200">
                          <a:solidFill>
                            <a:schemeClr val="lt1"/>
                          </a:solidFill>
                          <a:latin typeface="等线" panose="02010600030101010101" charset="-122"/>
                        </a:defRPr>
                      </a:lvl2pPr>
                      <a:lvl3pPr marL="914400" algn="l" defTabSz="914400" rtl="0" eaLnBrk="1" latinLnBrk="0" hangingPunct="1">
                        <a:defRPr sz="1800" b="1" kern="1200">
                          <a:solidFill>
                            <a:schemeClr val="lt1"/>
                          </a:solidFill>
                          <a:latin typeface="等线" panose="02010600030101010101" charset="-122"/>
                        </a:defRPr>
                      </a:lvl3pPr>
                      <a:lvl4pPr marL="1371600" algn="l" defTabSz="914400" rtl="0" eaLnBrk="1" latinLnBrk="0" hangingPunct="1">
                        <a:defRPr sz="1800" b="1" kern="1200">
                          <a:solidFill>
                            <a:schemeClr val="lt1"/>
                          </a:solidFill>
                          <a:latin typeface="等线" panose="02010600030101010101" charset="-122"/>
                        </a:defRPr>
                      </a:lvl4pPr>
                      <a:lvl5pPr marL="1828800" algn="l" defTabSz="914400" rtl="0" eaLnBrk="1" latinLnBrk="0" hangingPunct="1">
                        <a:defRPr sz="1800" b="1" kern="1200">
                          <a:solidFill>
                            <a:schemeClr val="lt1"/>
                          </a:solidFill>
                          <a:latin typeface="等线" panose="02010600030101010101" charset="-122"/>
                        </a:defRPr>
                      </a:lvl5pPr>
                      <a:lvl6pPr marL="2286000" algn="l" defTabSz="914400" rtl="0" eaLnBrk="1" latinLnBrk="0" hangingPunct="1">
                        <a:defRPr sz="1800" b="1" kern="1200">
                          <a:solidFill>
                            <a:schemeClr val="lt1"/>
                          </a:solidFill>
                          <a:latin typeface="等线" panose="02010600030101010101" charset="-122"/>
                        </a:defRPr>
                      </a:lvl6pPr>
                      <a:lvl7pPr marL="2743200" algn="l" defTabSz="914400" rtl="0" eaLnBrk="1" latinLnBrk="0" hangingPunct="1">
                        <a:defRPr sz="1800" b="1" kern="1200">
                          <a:solidFill>
                            <a:schemeClr val="lt1"/>
                          </a:solidFill>
                          <a:latin typeface="等线" panose="02010600030101010101" charset="-122"/>
                        </a:defRPr>
                      </a:lvl7pPr>
                      <a:lvl8pPr marL="3200400" algn="l" defTabSz="914400" rtl="0" eaLnBrk="1" latinLnBrk="0" hangingPunct="1">
                        <a:defRPr sz="1800" b="1" kern="1200">
                          <a:solidFill>
                            <a:schemeClr val="lt1"/>
                          </a:solidFill>
                          <a:latin typeface="等线" panose="02010600030101010101" charset="-122"/>
                        </a:defRPr>
                      </a:lvl8pPr>
                      <a:lvl9pPr marL="3657600" algn="l" defTabSz="914400" rtl="0" eaLnBrk="1" latinLnBrk="0" hangingPunct="1">
                        <a:defRPr sz="1800" b="1" kern="1200">
                          <a:solidFill>
                            <a:schemeClr val="lt1"/>
                          </a:solidFill>
                          <a:latin typeface="等线" panose="02010600030101010101" charset="-122"/>
                        </a:defRPr>
                      </a:lvl9pPr>
                    </a:lstStyle>
                    <a:p>
                      <a:pPr algn="ctr"/>
                      <a:r>
                        <a:rPr lang="en-US" altLang="zh-CN" sz="2800" dirty="0">
                          <a:ln w="12700">
                            <a:noFill/>
                          </a:ln>
                          <a:solidFill>
                            <a:srgbClr val="C00000"/>
                          </a:solidFill>
                          <a:latin typeface="黑体" panose="02010609060101010101" pitchFamily="49" charset="-122"/>
                          <a:ea typeface="黑体" panose="02010609060101010101" pitchFamily="49" charset="-122"/>
                        </a:rPr>
                        <a:t>TTS-PAUT</a:t>
                      </a:r>
                      <a:r>
                        <a:rPr lang="zh-CN" altLang="en-US" sz="2800" dirty="0">
                          <a:ln w="12700">
                            <a:noFill/>
                          </a:ln>
                          <a:solidFill>
                            <a:srgbClr val="C00000"/>
                          </a:solidFill>
                          <a:latin typeface="黑体" panose="02010609060101010101" pitchFamily="49" charset="-122"/>
                          <a:ea typeface="黑体" panose="02010609060101010101" pitchFamily="49" charset="-122"/>
                        </a:rPr>
                        <a:t>的优势</a:t>
                      </a:r>
                      <a:endParaRPr lang="zh-CN" altLang="en-US" sz="2800" dirty="0">
                        <a:ln w="12700">
                          <a:noFill/>
                        </a:ln>
                        <a:solidFill>
                          <a:srgbClr val="C0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b="1" kern="1200">
                          <a:solidFill>
                            <a:schemeClr val="lt1"/>
                          </a:solidFill>
                          <a:latin typeface="等线" panose="02010600030101010101" charset="-122"/>
                        </a:defRPr>
                      </a:lvl1pPr>
                      <a:lvl2pPr marL="457200" algn="l" defTabSz="914400" rtl="0" eaLnBrk="1" latinLnBrk="0" hangingPunct="1">
                        <a:defRPr sz="1800" b="1" kern="1200">
                          <a:solidFill>
                            <a:schemeClr val="lt1"/>
                          </a:solidFill>
                          <a:latin typeface="等线" panose="02010600030101010101" charset="-122"/>
                        </a:defRPr>
                      </a:lvl2pPr>
                      <a:lvl3pPr marL="914400" algn="l" defTabSz="914400" rtl="0" eaLnBrk="1" latinLnBrk="0" hangingPunct="1">
                        <a:defRPr sz="1800" b="1" kern="1200">
                          <a:solidFill>
                            <a:schemeClr val="lt1"/>
                          </a:solidFill>
                          <a:latin typeface="等线" panose="02010600030101010101" charset="-122"/>
                        </a:defRPr>
                      </a:lvl3pPr>
                      <a:lvl4pPr marL="1371600" algn="l" defTabSz="914400" rtl="0" eaLnBrk="1" latinLnBrk="0" hangingPunct="1">
                        <a:defRPr sz="1800" b="1" kern="1200">
                          <a:solidFill>
                            <a:schemeClr val="lt1"/>
                          </a:solidFill>
                          <a:latin typeface="等线" panose="02010600030101010101" charset="-122"/>
                        </a:defRPr>
                      </a:lvl4pPr>
                      <a:lvl5pPr marL="1828800" algn="l" defTabSz="914400" rtl="0" eaLnBrk="1" latinLnBrk="0" hangingPunct="1">
                        <a:defRPr sz="1800" b="1" kern="1200">
                          <a:solidFill>
                            <a:schemeClr val="lt1"/>
                          </a:solidFill>
                          <a:latin typeface="等线" panose="02010600030101010101" charset="-122"/>
                        </a:defRPr>
                      </a:lvl5pPr>
                      <a:lvl6pPr marL="2286000" algn="l" defTabSz="914400" rtl="0" eaLnBrk="1" latinLnBrk="0" hangingPunct="1">
                        <a:defRPr sz="1800" b="1" kern="1200">
                          <a:solidFill>
                            <a:schemeClr val="lt1"/>
                          </a:solidFill>
                          <a:latin typeface="等线" panose="02010600030101010101" charset="-122"/>
                        </a:defRPr>
                      </a:lvl6pPr>
                      <a:lvl7pPr marL="2743200" algn="l" defTabSz="914400" rtl="0" eaLnBrk="1" latinLnBrk="0" hangingPunct="1">
                        <a:defRPr sz="1800" b="1" kern="1200">
                          <a:solidFill>
                            <a:schemeClr val="lt1"/>
                          </a:solidFill>
                          <a:latin typeface="等线" panose="02010600030101010101" charset="-122"/>
                        </a:defRPr>
                      </a:lvl7pPr>
                      <a:lvl8pPr marL="3200400" algn="l" defTabSz="914400" rtl="0" eaLnBrk="1" latinLnBrk="0" hangingPunct="1">
                        <a:defRPr sz="1800" b="1" kern="1200">
                          <a:solidFill>
                            <a:schemeClr val="lt1"/>
                          </a:solidFill>
                          <a:latin typeface="等线" panose="02010600030101010101" charset="-122"/>
                        </a:defRPr>
                      </a:lvl8pPr>
                      <a:lvl9pPr marL="3657600" algn="l" defTabSz="914400" rtl="0" eaLnBrk="1" latinLnBrk="0" hangingPunct="1">
                        <a:defRPr sz="1800" b="1" kern="1200">
                          <a:solidFill>
                            <a:schemeClr val="lt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序号</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b="1" kern="1200">
                          <a:solidFill>
                            <a:schemeClr val="lt1"/>
                          </a:solidFill>
                          <a:latin typeface="等线" panose="02010600030101010101" charset="-122"/>
                        </a:defRPr>
                      </a:lvl1pPr>
                      <a:lvl2pPr marL="457200" algn="l" defTabSz="914400" rtl="0" eaLnBrk="1" latinLnBrk="0" hangingPunct="1">
                        <a:defRPr sz="1800" b="1" kern="1200">
                          <a:solidFill>
                            <a:schemeClr val="lt1"/>
                          </a:solidFill>
                          <a:latin typeface="等线" panose="02010600030101010101" charset="-122"/>
                        </a:defRPr>
                      </a:lvl2pPr>
                      <a:lvl3pPr marL="914400" algn="l" defTabSz="914400" rtl="0" eaLnBrk="1" latinLnBrk="0" hangingPunct="1">
                        <a:defRPr sz="1800" b="1" kern="1200">
                          <a:solidFill>
                            <a:schemeClr val="lt1"/>
                          </a:solidFill>
                          <a:latin typeface="等线" panose="02010600030101010101" charset="-122"/>
                        </a:defRPr>
                      </a:lvl3pPr>
                      <a:lvl4pPr marL="1371600" algn="l" defTabSz="914400" rtl="0" eaLnBrk="1" latinLnBrk="0" hangingPunct="1">
                        <a:defRPr sz="1800" b="1" kern="1200">
                          <a:solidFill>
                            <a:schemeClr val="lt1"/>
                          </a:solidFill>
                          <a:latin typeface="等线" panose="02010600030101010101" charset="-122"/>
                        </a:defRPr>
                      </a:lvl4pPr>
                      <a:lvl5pPr marL="1828800" algn="l" defTabSz="914400" rtl="0" eaLnBrk="1" latinLnBrk="0" hangingPunct="1">
                        <a:defRPr sz="1800" b="1" kern="1200">
                          <a:solidFill>
                            <a:schemeClr val="lt1"/>
                          </a:solidFill>
                          <a:latin typeface="等线" panose="02010600030101010101" charset="-122"/>
                        </a:defRPr>
                      </a:lvl5pPr>
                      <a:lvl6pPr marL="2286000" algn="l" defTabSz="914400" rtl="0" eaLnBrk="1" latinLnBrk="0" hangingPunct="1">
                        <a:defRPr sz="1800" b="1" kern="1200">
                          <a:solidFill>
                            <a:schemeClr val="lt1"/>
                          </a:solidFill>
                          <a:latin typeface="等线" panose="02010600030101010101" charset="-122"/>
                        </a:defRPr>
                      </a:lvl6pPr>
                      <a:lvl7pPr marL="2743200" algn="l" defTabSz="914400" rtl="0" eaLnBrk="1" latinLnBrk="0" hangingPunct="1">
                        <a:defRPr sz="1800" b="1" kern="1200">
                          <a:solidFill>
                            <a:schemeClr val="lt1"/>
                          </a:solidFill>
                          <a:latin typeface="等线" panose="02010600030101010101" charset="-122"/>
                        </a:defRPr>
                      </a:lvl7pPr>
                      <a:lvl8pPr marL="3200400" algn="l" defTabSz="914400" rtl="0" eaLnBrk="1" latinLnBrk="0" hangingPunct="1">
                        <a:defRPr sz="1800" b="1" kern="1200">
                          <a:solidFill>
                            <a:schemeClr val="lt1"/>
                          </a:solidFill>
                          <a:latin typeface="等线" panose="02010600030101010101" charset="-122"/>
                        </a:defRPr>
                      </a:lvl8pPr>
                      <a:lvl9pPr marL="3657600" algn="l" defTabSz="914400" rtl="0" eaLnBrk="1" latinLnBrk="0" hangingPunct="1">
                        <a:defRPr sz="1800" b="1" kern="1200">
                          <a:solidFill>
                            <a:schemeClr val="lt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TTS-RT</a:t>
                      </a: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的不足</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b="1" kern="1200">
                          <a:solidFill>
                            <a:schemeClr val="lt1"/>
                          </a:solidFill>
                          <a:latin typeface="等线" panose="02010600030101010101" charset="-122"/>
                        </a:defRPr>
                      </a:lvl1pPr>
                      <a:lvl2pPr marL="457200" algn="l" defTabSz="914400" rtl="0" eaLnBrk="1" latinLnBrk="0" hangingPunct="1">
                        <a:defRPr sz="1800" b="1" kern="1200">
                          <a:solidFill>
                            <a:schemeClr val="lt1"/>
                          </a:solidFill>
                          <a:latin typeface="等线" panose="02010600030101010101" charset="-122"/>
                        </a:defRPr>
                      </a:lvl2pPr>
                      <a:lvl3pPr marL="914400" algn="l" defTabSz="914400" rtl="0" eaLnBrk="1" latinLnBrk="0" hangingPunct="1">
                        <a:defRPr sz="1800" b="1" kern="1200">
                          <a:solidFill>
                            <a:schemeClr val="lt1"/>
                          </a:solidFill>
                          <a:latin typeface="等线" panose="02010600030101010101" charset="-122"/>
                        </a:defRPr>
                      </a:lvl3pPr>
                      <a:lvl4pPr marL="1371600" algn="l" defTabSz="914400" rtl="0" eaLnBrk="1" latinLnBrk="0" hangingPunct="1">
                        <a:defRPr sz="1800" b="1" kern="1200">
                          <a:solidFill>
                            <a:schemeClr val="lt1"/>
                          </a:solidFill>
                          <a:latin typeface="等线" panose="02010600030101010101" charset="-122"/>
                        </a:defRPr>
                      </a:lvl4pPr>
                      <a:lvl5pPr marL="1828800" algn="l" defTabSz="914400" rtl="0" eaLnBrk="1" latinLnBrk="0" hangingPunct="1">
                        <a:defRPr sz="1800" b="1" kern="1200">
                          <a:solidFill>
                            <a:schemeClr val="lt1"/>
                          </a:solidFill>
                          <a:latin typeface="等线" panose="02010600030101010101" charset="-122"/>
                        </a:defRPr>
                      </a:lvl5pPr>
                      <a:lvl6pPr marL="2286000" algn="l" defTabSz="914400" rtl="0" eaLnBrk="1" latinLnBrk="0" hangingPunct="1">
                        <a:defRPr sz="1800" b="1" kern="1200">
                          <a:solidFill>
                            <a:schemeClr val="lt1"/>
                          </a:solidFill>
                          <a:latin typeface="等线" panose="02010600030101010101" charset="-122"/>
                        </a:defRPr>
                      </a:lvl6pPr>
                      <a:lvl7pPr marL="2743200" algn="l" defTabSz="914400" rtl="0" eaLnBrk="1" latinLnBrk="0" hangingPunct="1">
                        <a:defRPr sz="1800" b="1" kern="1200">
                          <a:solidFill>
                            <a:schemeClr val="lt1"/>
                          </a:solidFill>
                          <a:latin typeface="等线" panose="02010600030101010101" charset="-122"/>
                        </a:defRPr>
                      </a:lvl7pPr>
                      <a:lvl8pPr marL="3200400" algn="l" defTabSz="914400" rtl="0" eaLnBrk="1" latinLnBrk="0" hangingPunct="1">
                        <a:defRPr sz="1800" b="1" kern="1200">
                          <a:solidFill>
                            <a:schemeClr val="lt1"/>
                          </a:solidFill>
                          <a:latin typeface="等线" panose="02010600030101010101" charset="-122"/>
                        </a:defRPr>
                      </a:lvl8pPr>
                      <a:lvl9pPr marL="3657600" algn="l" defTabSz="914400" rtl="0" eaLnBrk="1" latinLnBrk="0" hangingPunct="1">
                        <a:defRPr sz="1800" b="1" kern="1200">
                          <a:solidFill>
                            <a:schemeClr val="lt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dirty="0">
                          <a:ln w="12700">
                            <a:noFill/>
                          </a:ln>
                          <a:solidFill>
                            <a:srgbClr val="C00000"/>
                          </a:solidFill>
                          <a:latin typeface="黑体" panose="02010609060101010101" pitchFamily="49" charset="-122"/>
                          <a:ea typeface="黑体" panose="02010609060101010101" pitchFamily="49" charset="-122"/>
                        </a:rPr>
                        <a:t>TTS-PAUT</a:t>
                      </a:r>
                      <a:r>
                        <a:rPr lang="zh-CN" altLang="en-US" sz="2800" dirty="0">
                          <a:ln w="12700">
                            <a:noFill/>
                          </a:ln>
                          <a:solidFill>
                            <a:srgbClr val="C00000"/>
                          </a:solidFill>
                          <a:latin typeface="黑体" panose="02010609060101010101" pitchFamily="49" charset="-122"/>
                          <a:ea typeface="黑体" panose="02010609060101010101" pitchFamily="49" charset="-122"/>
                        </a:rPr>
                        <a:t>的优势</a:t>
                      </a:r>
                      <a:endParaRPr lang="zh-CN" altLang="en-US" sz="2800" dirty="0">
                        <a:ln w="12700">
                          <a:noFill/>
                        </a:ln>
                        <a:solidFill>
                          <a:srgbClr val="C0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10870">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dirty="0">
                          <a:ln w="12700">
                            <a:solidFill>
                              <a:schemeClr val="tx1"/>
                            </a:solidFill>
                          </a:ln>
                          <a:solidFill>
                            <a:schemeClr val="tx1"/>
                          </a:solidFill>
                          <a:latin typeface="黑体" panose="02010609060101010101" pitchFamily="49" charset="-122"/>
                          <a:ea typeface="黑体" panose="02010609060101010101" pitchFamily="49" charset="-122"/>
                        </a:rPr>
                        <a:t>1</a:t>
                      </a:r>
                      <a:endParaRPr lang="en-US" altLang="zh-CN" sz="2800" dirty="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rPr>
                        <a:t>检测速度慢</a:t>
                      </a:r>
                      <a:endPar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dirty="0">
                          <a:ln w="12700">
                            <a:noFill/>
                          </a:ln>
                          <a:solidFill>
                            <a:srgbClr val="FF0000"/>
                          </a:solidFill>
                          <a:latin typeface="黑体" panose="02010609060101010101" pitchFamily="49" charset="-122"/>
                          <a:ea typeface="黑体" panose="02010609060101010101" pitchFamily="49" charset="-122"/>
                        </a:rPr>
                        <a:t>检测速度</a:t>
                      </a:r>
                      <a:r>
                        <a:rPr lang="zh-CN" altLang="en-US" sz="2800" baseline="0" dirty="0">
                          <a:ln w="12700">
                            <a:noFill/>
                          </a:ln>
                          <a:solidFill>
                            <a:srgbClr val="C00000"/>
                          </a:solidFill>
                          <a:latin typeface="黑体" panose="02010609060101010101" pitchFamily="49" charset="-122"/>
                          <a:ea typeface="黑体" panose="02010609060101010101" pitchFamily="49" charset="-122"/>
                        </a:rPr>
                        <a:t>快</a:t>
                      </a:r>
                      <a:r>
                        <a:rPr lang="zh-CN" altLang="en-US" sz="2800" baseline="0" dirty="0">
                          <a:ln w="12700">
                            <a:noFill/>
                          </a:ln>
                          <a:solidFill>
                            <a:schemeClr val="tx1"/>
                          </a:solidFill>
                          <a:latin typeface="黑体" panose="02010609060101010101" pitchFamily="49" charset="-122"/>
                          <a:ea typeface="黑体" panose="02010609060101010101" pitchFamily="49" charset="-122"/>
                        </a:rPr>
                        <a:t>，扫查一个管头用时</a:t>
                      </a:r>
                      <a:r>
                        <a:rPr lang="en-US" altLang="zh-CN" sz="2800" baseline="0" dirty="0">
                          <a:ln w="12700">
                            <a:noFill/>
                          </a:ln>
                          <a:solidFill>
                            <a:schemeClr val="tx1"/>
                          </a:solidFill>
                          <a:latin typeface="黑体" panose="02010609060101010101" pitchFamily="49" charset="-122"/>
                          <a:ea typeface="黑体" panose="02010609060101010101" pitchFamily="49" charset="-122"/>
                        </a:rPr>
                        <a:t>12</a:t>
                      </a:r>
                      <a:r>
                        <a:rPr lang="zh-CN" altLang="en-US" sz="2800" baseline="0" dirty="0">
                          <a:ln w="12700">
                            <a:noFill/>
                          </a:ln>
                          <a:solidFill>
                            <a:schemeClr val="tx1"/>
                          </a:solidFill>
                          <a:latin typeface="黑体" panose="02010609060101010101" pitchFamily="49" charset="-122"/>
                          <a:ea typeface="黑体" panose="02010609060101010101" pitchFamily="49" charset="-122"/>
                        </a:rPr>
                        <a:t>秒</a:t>
                      </a:r>
                      <a:endParaRPr lang="zh-CN" altLang="en-US" sz="2800" baseline="0" dirty="0">
                        <a:ln w="12700">
                          <a:no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8</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大直径管头无法检测</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dirty="0">
                          <a:ln w="12700">
                            <a:noFill/>
                          </a:ln>
                          <a:solidFill>
                            <a:srgbClr val="FF0000"/>
                          </a:solidFill>
                          <a:latin typeface="黑体" panose="02010609060101010101" pitchFamily="49" charset="-122"/>
                          <a:ea typeface="黑体" panose="02010609060101010101" pitchFamily="49" charset="-122"/>
                        </a:rPr>
                        <a:t>可检测管头最大直径超过</a:t>
                      </a:r>
                      <a:r>
                        <a:rPr lang="en-US" altLang="zh-CN" sz="2800" baseline="0" dirty="0">
                          <a:ln w="12700">
                            <a:noFill/>
                          </a:ln>
                          <a:solidFill>
                            <a:srgbClr val="FF0000"/>
                          </a:solidFill>
                          <a:latin typeface="黑体" panose="02010609060101010101" pitchFamily="49" charset="-122"/>
                          <a:ea typeface="黑体" panose="02010609060101010101" pitchFamily="49" charset="-122"/>
                        </a:rPr>
                        <a:t>100mm</a:t>
                      </a:r>
                      <a:endParaRPr lang="en-US" altLang="zh-CN" sz="2800" baseline="0" dirty="0">
                        <a:ln w="12700">
                          <a:noFill/>
                        </a:ln>
                        <a:solidFill>
                          <a:srgbClr val="FF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557530">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2</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现场辐射防护和环保问题</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dirty="0">
                          <a:ln w="12700">
                            <a:noFill/>
                          </a:ln>
                          <a:solidFill>
                            <a:srgbClr val="FF0000"/>
                          </a:solidFill>
                          <a:latin typeface="黑体" panose="02010609060101010101" pitchFamily="49" charset="-122"/>
                          <a:ea typeface="黑体" panose="02010609060101010101" pitchFamily="49" charset="-122"/>
                        </a:rPr>
                        <a:t>无辐射污染</a:t>
                      </a:r>
                      <a:r>
                        <a:rPr lang="zh-CN" altLang="en-US" sz="2800" baseline="0" dirty="0">
                          <a:ln w="12700">
                            <a:noFill/>
                          </a:ln>
                          <a:solidFill>
                            <a:schemeClr val="tx1"/>
                          </a:solidFill>
                          <a:latin typeface="黑体" panose="02010609060101010101" pitchFamily="49" charset="-122"/>
                          <a:ea typeface="黑体" panose="02010609060101010101" pitchFamily="49" charset="-122"/>
                        </a:rPr>
                        <a:t>，真正绿色环保低碳</a:t>
                      </a:r>
                      <a:endParaRPr lang="zh-CN" altLang="en-US" sz="2800" baseline="0" dirty="0">
                        <a:ln w="12700">
                          <a:no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9</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厚壁管子无法穿透</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dirty="0">
                          <a:ln w="12700">
                            <a:noFill/>
                          </a:ln>
                          <a:solidFill>
                            <a:srgbClr val="FF0000"/>
                          </a:solidFill>
                          <a:latin typeface="黑体" panose="02010609060101010101" pitchFamily="49" charset="-122"/>
                          <a:ea typeface="黑体" panose="02010609060101010101" pitchFamily="49" charset="-122"/>
                        </a:rPr>
                        <a:t>可检测的管子壁厚超过</a:t>
                      </a:r>
                      <a:r>
                        <a:rPr lang="en-US" altLang="zh-CN" sz="2800" baseline="0" dirty="0">
                          <a:ln w="12700">
                            <a:noFill/>
                          </a:ln>
                          <a:solidFill>
                            <a:srgbClr val="FF0000"/>
                          </a:solidFill>
                          <a:latin typeface="黑体" panose="02010609060101010101" pitchFamily="49" charset="-122"/>
                          <a:ea typeface="黑体" panose="02010609060101010101" pitchFamily="49" charset="-122"/>
                        </a:rPr>
                        <a:t>20mm</a:t>
                      </a:r>
                      <a:endParaRPr lang="en-US" altLang="zh-CN" sz="2800" baseline="0" dirty="0">
                        <a:ln w="12700">
                          <a:noFill/>
                        </a:ln>
                        <a:solidFill>
                          <a:srgbClr val="FF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718185">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3</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现场交叉作业</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难以安排</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dirty="0">
                          <a:ln w="12700">
                            <a:noFill/>
                          </a:ln>
                          <a:solidFill>
                            <a:srgbClr val="FF0000"/>
                          </a:solidFill>
                          <a:latin typeface="黑体" panose="02010609060101010101" pitchFamily="49" charset="-122"/>
                          <a:ea typeface="黑体" panose="02010609060101010101" pitchFamily="49" charset="-122"/>
                        </a:rPr>
                        <a:t>现场可以安排交叉作业，</a:t>
                      </a:r>
                      <a:endParaRPr lang="zh-CN" altLang="en-US" sz="2800" baseline="0" dirty="0">
                        <a:ln w="12700">
                          <a:no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10</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rPr>
                        <a:t>深坡焊缝无法透照</a:t>
                      </a:r>
                      <a:endPar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dirty="0">
                          <a:ln w="12700">
                            <a:noFill/>
                          </a:ln>
                          <a:solidFill>
                            <a:srgbClr val="FF0000"/>
                          </a:solidFill>
                          <a:latin typeface="黑体" panose="02010609060101010101" pitchFamily="49" charset="-122"/>
                          <a:ea typeface="黑体" panose="02010609060101010101" pitchFamily="49" charset="-122"/>
                        </a:rPr>
                        <a:t>可检测的坡口超过</a:t>
                      </a:r>
                      <a:r>
                        <a:rPr lang="en-US" altLang="zh-CN" sz="2800" baseline="0" dirty="0">
                          <a:ln w="12700">
                            <a:noFill/>
                          </a:ln>
                          <a:solidFill>
                            <a:srgbClr val="FF0000"/>
                          </a:solidFill>
                          <a:latin typeface="黑体" panose="02010609060101010101" pitchFamily="49" charset="-122"/>
                          <a:ea typeface="黑体" panose="02010609060101010101" pitchFamily="49" charset="-122"/>
                        </a:rPr>
                        <a:t>40mm</a:t>
                      </a:r>
                      <a:endParaRPr lang="en-US" altLang="zh-CN" sz="2800" baseline="0" dirty="0">
                        <a:ln w="12700">
                          <a:noFill/>
                        </a:ln>
                        <a:solidFill>
                          <a:srgbClr val="FF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557530">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4</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测不出未焊透深度</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aseline="0" dirty="0">
                          <a:ln w="12700">
                            <a:noFill/>
                          </a:ln>
                          <a:solidFill>
                            <a:srgbClr val="FF0000"/>
                          </a:solidFill>
                          <a:latin typeface="黑体" panose="02010609060101010101" pitchFamily="49" charset="-122"/>
                          <a:ea typeface="黑体" panose="02010609060101010101" pitchFamily="49" charset="-122"/>
                        </a:rPr>
                        <a:t>能测出未焊透深度</a:t>
                      </a:r>
                      <a:r>
                        <a:rPr lang="zh-CN" altLang="en-US" sz="2800" baseline="0" dirty="0">
                          <a:ln w="12700">
                            <a:noFill/>
                          </a:ln>
                          <a:solidFill>
                            <a:schemeClr val="tx1"/>
                          </a:solidFill>
                          <a:latin typeface="黑体" panose="02010609060101010101" pitchFamily="49" charset="-122"/>
                          <a:ea typeface="黑体" panose="02010609060101010101" pitchFamily="49" charset="-122"/>
                        </a:rPr>
                        <a:t>，误差小于</a:t>
                      </a:r>
                      <a:r>
                        <a:rPr lang="en-US" altLang="zh-CN" sz="2800" baseline="0" dirty="0">
                          <a:ln w="12700">
                            <a:noFill/>
                          </a:ln>
                          <a:solidFill>
                            <a:schemeClr val="tx1"/>
                          </a:solidFill>
                          <a:latin typeface="黑体" panose="02010609060101010101" pitchFamily="49" charset="-122"/>
                          <a:ea typeface="黑体" panose="02010609060101010101" pitchFamily="49" charset="-122"/>
                        </a:rPr>
                        <a:t>0.3mm</a:t>
                      </a:r>
                      <a:endParaRPr lang="en-US" altLang="zh-CN" sz="2800" baseline="0" dirty="0">
                        <a:ln w="12700">
                          <a:no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11</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rPr>
                        <a:t>有障碍的管头无法检测</a:t>
                      </a:r>
                      <a:endParaRPr lang="zh-CN" altLang="en-US" sz="2800" dirty="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a:ln w="12700">
                            <a:noFill/>
                          </a:ln>
                          <a:solidFill>
                            <a:srgbClr val="FF0000"/>
                          </a:solidFill>
                          <a:latin typeface="黑体" panose="02010609060101010101" pitchFamily="49" charset="-122"/>
                          <a:ea typeface="黑体" panose="02010609060101010101" pitchFamily="49" charset="-122"/>
                        </a:rPr>
                        <a:t>可穿越管箱检测空冷器管头角焊缝</a:t>
                      </a:r>
                      <a:endParaRPr lang="zh-CN" altLang="en-US" sz="2800" baseline="0">
                        <a:ln w="12700">
                          <a:noFill/>
                        </a:ln>
                        <a:solidFill>
                          <a:srgbClr val="FF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565150">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5</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测不出缺陷高度</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aseline="0" dirty="0">
                          <a:ln w="12700">
                            <a:noFill/>
                          </a:ln>
                          <a:solidFill>
                            <a:srgbClr val="FF0000"/>
                          </a:solidFill>
                          <a:latin typeface="黑体" panose="02010609060101010101" pitchFamily="49" charset="-122"/>
                          <a:ea typeface="黑体" panose="02010609060101010101" pitchFamily="49" charset="-122"/>
                        </a:rPr>
                        <a:t>能测缺陷高度</a:t>
                      </a:r>
                      <a:r>
                        <a:rPr lang="zh-CN" altLang="en-US" sz="2800" baseline="0" dirty="0">
                          <a:ln w="12700">
                            <a:noFill/>
                          </a:ln>
                          <a:solidFill>
                            <a:schemeClr val="tx1"/>
                          </a:solidFill>
                          <a:latin typeface="黑体" panose="02010609060101010101" pitchFamily="49" charset="-122"/>
                          <a:ea typeface="黑体" panose="02010609060101010101" pitchFamily="49" charset="-122"/>
                        </a:rPr>
                        <a:t>，误差小于</a:t>
                      </a:r>
                      <a:r>
                        <a:rPr lang="en-US" altLang="zh-CN" sz="2800" baseline="0" dirty="0">
                          <a:ln w="12700">
                            <a:noFill/>
                          </a:ln>
                          <a:solidFill>
                            <a:schemeClr val="tx1"/>
                          </a:solidFill>
                          <a:latin typeface="黑体" panose="02010609060101010101" pitchFamily="49" charset="-122"/>
                          <a:ea typeface="黑体" panose="02010609060101010101" pitchFamily="49" charset="-122"/>
                        </a:rPr>
                        <a:t>0.3mm</a:t>
                      </a:r>
                      <a:endParaRPr lang="en-US" altLang="zh-CN" sz="2800" baseline="0" dirty="0">
                        <a:ln w="12700">
                          <a:no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12</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特殊形状管头无法检测</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aseline="0" dirty="0">
                          <a:ln w="12700">
                            <a:noFill/>
                          </a:ln>
                          <a:solidFill>
                            <a:srgbClr val="FF0000"/>
                          </a:solidFill>
                          <a:latin typeface="黑体" panose="02010609060101010101" pitchFamily="49" charset="-122"/>
                          <a:ea typeface="黑体" panose="02010609060101010101" pitchFamily="49" charset="-122"/>
                        </a:rPr>
                        <a:t>可检各种急冷器，反应器，废热锅炉</a:t>
                      </a:r>
                      <a:endParaRPr lang="zh-CN" altLang="en-US" sz="2800" baseline="0" dirty="0">
                        <a:ln w="12700">
                          <a:noFill/>
                        </a:ln>
                        <a:solidFill>
                          <a:srgbClr val="FF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94690">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6</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测不出埋藏深度</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aseline="0" dirty="0">
                          <a:ln w="12700">
                            <a:noFill/>
                          </a:ln>
                          <a:solidFill>
                            <a:srgbClr val="FF0000"/>
                          </a:solidFill>
                          <a:latin typeface="黑体" panose="02010609060101010101" pitchFamily="49" charset="-122"/>
                          <a:ea typeface="黑体" panose="02010609060101010101" pitchFamily="49" charset="-122"/>
                        </a:rPr>
                        <a:t>能测出缺陷埋藏深度</a:t>
                      </a:r>
                      <a:r>
                        <a:rPr lang="zh-CN" altLang="en-US" sz="2800" baseline="0" dirty="0">
                          <a:ln w="12700">
                            <a:noFill/>
                          </a:ln>
                          <a:solidFill>
                            <a:schemeClr val="tx1"/>
                          </a:solidFill>
                          <a:latin typeface="黑体" panose="02010609060101010101" pitchFamily="49" charset="-122"/>
                          <a:ea typeface="黑体" panose="02010609060101010101" pitchFamily="49" charset="-122"/>
                        </a:rPr>
                        <a:t>，定位精度小于</a:t>
                      </a:r>
                      <a:r>
                        <a:rPr lang="en-US" altLang="zh-CN" sz="2800" baseline="0" dirty="0">
                          <a:ln w="12700">
                            <a:noFill/>
                          </a:ln>
                          <a:solidFill>
                            <a:schemeClr val="tx1"/>
                          </a:solidFill>
                          <a:latin typeface="黑体" panose="02010609060101010101" pitchFamily="49" charset="-122"/>
                          <a:ea typeface="黑体" panose="02010609060101010101" pitchFamily="49" charset="-122"/>
                        </a:rPr>
                        <a:t>0.3mm</a:t>
                      </a:r>
                      <a:endParaRPr lang="en-US" altLang="zh-CN" sz="2800" baseline="0" dirty="0">
                        <a:ln w="12700">
                          <a:no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13</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rPr>
                        <a:t>射线难以穿透特 材（镍、锆、钽）</a:t>
                      </a:r>
                      <a:endPar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kern="1200" baseline="0" dirty="0">
                          <a:ln w="12700">
                            <a:noFill/>
                          </a:ln>
                          <a:solidFill>
                            <a:srgbClr val="FF0000"/>
                          </a:solidFill>
                          <a:effectLst/>
                          <a:latin typeface="黑体" panose="02010609060101010101" pitchFamily="49" charset="-122"/>
                          <a:ea typeface="黑体" panose="02010609060101010101" pitchFamily="49" charset="-122"/>
                        </a:rPr>
                        <a:t>可对各种特材（镍、锆、 钽等）管头实施检测 </a:t>
                      </a:r>
                      <a:endParaRPr lang="zh-CN" altLang="en-US" sz="2800" kern="1200" baseline="0" dirty="0">
                        <a:ln w="12700">
                          <a:noFill/>
                        </a:ln>
                        <a:solidFill>
                          <a:srgbClr val="FF0000"/>
                        </a:solidFill>
                        <a:effectLst/>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1053725">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7</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a:ln w="12700">
                            <a:solidFill>
                              <a:schemeClr val="tx1"/>
                            </a:solidFill>
                          </a:ln>
                          <a:solidFill>
                            <a:schemeClr val="tx1"/>
                          </a:solidFill>
                          <a:latin typeface="黑体" panose="02010609060101010101" pitchFamily="49" charset="-122"/>
                          <a:ea typeface="黑体" panose="02010609060101010101" pitchFamily="49" charset="-122"/>
                        </a:rPr>
                        <a:t>只能提供一种视图（底片）</a:t>
                      </a:r>
                      <a:endParaRPr lang="zh-CN" altLang="en-US"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baseline="0" dirty="0">
                          <a:ln w="12700">
                            <a:noFill/>
                          </a:ln>
                          <a:solidFill>
                            <a:srgbClr val="FF0000"/>
                          </a:solidFill>
                          <a:latin typeface="黑体" panose="02010609060101010101" pitchFamily="49" charset="-122"/>
                          <a:ea typeface="黑体" panose="02010609060101010101" pitchFamily="49" charset="-122"/>
                        </a:rPr>
                        <a:t>可提供包含</a:t>
                      </a:r>
                      <a:r>
                        <a:rPr lang="en-US" altLang="zh-CN" sz="2800" baseline="0" dirty="0">
                          <a:ln w="12700">
                            <a:noFill/>
                          </a:ln>
                          <a:solidFill>
                            <a:srgbClr val="FF0000"/>
                          </a:solidFill>
                          <a:latin typeface="黑体" panose="02010609060101010101" pitchFamily="49" charset="-122"/>
                          <a:ea typeface="黑体" panose="02010609060101010101" pitchFamily="49" charset="-122"/>
                        </a:rPr>
                        <a:t>5</a:t>
                      </a:r>
                      <a:r>
                        <a:rPr lang="zh-CN" altLang="en-US" sz="2800" baseline="0" dirty="0">
                          <a:ln w="12700">
                            <a:noFill/>
                          </a:ln>
                          <a:solidFill>
                            <a:srgbClr val="FF0000"/>
                          </a:solidFill>
                          <a:latin typeface="黑体" panose="02010609060101010101" pitchFamily="49" charset="-122"/>
                          <a:ea typeface="黑体" panose="02010609060101010101" pitchFamily="49" charset="-122"/>
                        </a:rPr>
                        <a:t>种视图的相控阵图谱</a:t>
                      </a:r>
                      <a:endParaRPr lang="zh-CN" altLang="en-US" sz="2800" baseline="0" dirty="0">
                        <a:ln w="12700">
                          <a:noFill/>
                        </a:ln>
                        <a:solidFill>
                          <a:srgbClr val="FF0000"/>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n-US" altLang="zh-CN" sz="2800">
                          <a:ln w="12700">
                            <a:solidFill>
                              <a:schemeClr val="tx1"/>
                            </a:solidFill>
                          </a:ln>
                          <a:solidFill>
                            <a:schemeClr val="tx1"/>
                          </a:solidFill>
                          <a:latin typeface="黑体" panose="02010609060101010101" pitchFamily="49" charset="-122"/>
                          <a:ea typeface="黑体" panose="02010609060101010101" pitchFamily="49" charset="-122"/>
                        </a:rPr>
                        <a:t>14</a:t>
                      </a:r>
                      <a:endParaRPr lang="en-US" altLang="zh-CN" sz="2800">
                        <a:ln w="12700">
                          <a:solidFill>
                            <a:schemeClr val="tx1"/>
                          </a:solidFill>
                        </a:ln>
                        <a:solidFill>
                          <a:schemeClr val="tx1"/>
                        </a:solidFill>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rPr>
                        <a:t>灵敏度</a:t>
                      </a:r>
                      <a:r>
                        <a:rPr lang="en-US" sz="2800" kern="1200">
                          <a:ln w="12700">
                            <a:solidFill>
                              <a:schemeClr val="tx1"/>
                            </a:solidFill>
                          </a:ln>
                          <a:solidFill>
                            <a:schemeClr val="tx1"/>
                          </a:solidFill>
                          <a:effectLst/>
                          <a:latin typeface="黑体" panose="02010609060101010101" pitchFamily="49" charset="-122"/>
                          <a:ea typeface="黑体" panose="02010609060101010101" pitchFamily="49" charset="-122"/>
                        </a:rPr>
                        <a:t>:</a:t>
                      </a:r>
                      <a:r>
                        <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rPr>
                        <a:t> </a:t>
                      </a:r>
                      <a:r>
                        <a:rPr lang="el-GR" altLang="zh-CN" sz="2800" kern="1200">
                          <a:ln w="12700">
                            <a:solidFill>
                              <a:schemeClr val="tx1"/>
                            </a:solidFill>
                          </a:ln>
                          <a:solidFill>
                            <a:schemeClr val="tx1"/>
                          </a:solidFill>
                          <a:effectLst/>
                          <a:latin typeface="黑体" panose="02010609060101010101" pitchFamily="49" charset="-122"/>
                          <a:ea typeface="黑体" panose="02010609060101010101" pitchFamily="49" charset="-122"/>
                        </a:rPr>
                        <a:t>Φ</a:t>
                      </a:r>
                      <a:r>
                        <a:rPr lang="en-US" altLang="el-GR" sz="2800" kern="1200">
                          <a:ln w="12700">
                            <a:solidFill>
                              <a:schemeClr val="tx1"/>
                            </a:solidFill>
                          </a:ln>
                          <a:solidFill>
                            <a:schemeClr val="tx1"/>
                          </a:solidFill>
                          <a:effectLst/>
                          <a:latin typeface="黑体" panose="02010609060101010101" pitchFamily="49" charset="-122"/>
                          <a:ea typeface="黑体" panose="02010609060101010101" pitchFamily="49" charset="-122"/>
                        </a:rPr>
                        <a:t>38</a:t>
                      </a:r>
                      <a:r>
                        <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rPr>
                        <a:t>×</a:t>
                      </a:r>
                      <a:r>
                        <a:rPr lang="en-US" altLang="zh-CN" sz="2800" kern="1200">
                          <a:ln w="12700">
                            <a:solidFill>
                              <a:schemeClr val="tx1"/>
                            </a:solidFill>
                          </a:ln>
                          <a:solidFill>
                            <a:schemeClr val="tx1"/>
                          </a:solidFill>
                          <a:effectLst/>
                          <a:latin typeface="黑体" panose="02010609060101010101" pitchFamily="49" charset="-122"/>
                          <a:ea typeface="黑体" panose="02010609060101010101" pitchFamily="49" charset="-122"/>
                        </a:rPr>
                        <a:t>4</a:t>
                      </a:r>
                      <a:r>
                        <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rPr>
                        <a:t>管头</a:t>
                      </a:r>
                      <a:r>
                        <a:rPr lang="el-GR" altLang="zh-CN" sz="2800" kern="1200">
                          <a:ln w="12700">
                            <a:solidFill>
                              <a:schemeClr val="tx1"/>
                            </a:solidFill>
                          </a:ln>
                          <a:solidFill>
                            <a:schemeClr val="tx1"/>
                          </a:solidFill>
                          <a:effectLst/>
                          <a:latin typeface="黑体" panose="02010609060101010101" pitchFamily="49" charset="-122"/>
                          <a:ea typeface="黑体" panose="02010609060101010101" pitchFamily="49" charset="-122"/>
                        </a:rPr>
                        <a:t>0.5</a:t>
                      </a:r>
                      <a:r>
                        <a:rPr lang="en-US" altLang="zh-CN" sz="2800" kern="1200">
                          <a:ln w="12700">
                            <a:solidFill>
                              <a:schemeClr val="tx1"/>
                            </a:solidFill>
                          </a:ln>
                          <a:solidFill>
                            <a:schemeClr val="tx1"/>
                          </a:solidFill>
                          <a:effectLst/>
                          <a:latin typeface="黑体" panose="02010609060101010101" pitchFamily="49" charset="-122"/>
                          <a:ea typeface="黑体" panose="02010609060101010101" pitchFamily="49" charset="-122"/>
                        </a:rPr>
                        <a:t>mm</a:t>
                      </a:r>
                      <a:r>
                        <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rPr>
                        <a:t>平底孔</a:t>
                      </a:r>
                      <a:endParaRPr lang="zh-CN" altLang="en-US" sz="2800" kern="1200">
                        <a:ln w="12700">
                          <a:solidFill>
                            <a:schemeClr val="tx1"/>
                          </a:solidFill>
                        </a:ln>
                        <a:solidFill>
                          <a:schemeClr val="tx1"/>
                        </a:solidFill>
                        <a:effectLst/>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lvl1pPr marL="0" algn="l" defTabSz="914400" rtl="0" eaLnBrk="1" latinLnBrk="0" hangingPunct="1">
                        <a:defRPr sz="1800" kern="1200">
                          <a:solidFill>
                            <a:schemeClr val="dk1"/>
                          </a:solidFill>
                          <a:latin typeface="等线" panose="02010600030101010101" charset="-122"/>
                        </a:defRPr>
                      </a:lvl1pPr>
                      <a:lvl2pPr marL="457200" algn="l" defTabSz="914400" rtl="0" eaLnBrk="1" latinLnBrk="0" hangingPunct="1">
                        <a:defRPr sz="1800" kern="1200">
                          <a:solidFill>
                            <a:schemeClr val="dk1"/>
                          </a:solidFill>
                          <a:latin typeface="等线" panose="02010600030101010101" charset="-122"/>
                        </a:defRPr>
                      </a:lvl2pPr>
                      <a:lvl3pPr marL="914400" algn="l" defTabSz="914400" rtl="0" eaLnBrk="1" latinLnBrk="0" hangingPunct="1">
                        <a:defRPr sz="1800" kern="1200">
                          <a:solidFill>
                            <a:schemeClr val="dk1"/>
                          </a:solidFill>
                          <a:latin typeface="等线" panose="02010600030101010101" charset="-122"/>
                        </a:defRPr>
                      </a:lvl3pPr>
                      <a:lvl4pPr marL="1371600" algn="l" defTabSz="914400" rtl="0" eaLnBrk="1" latinLnBrk="0" hangingPunct="1">
                        <a:defRPr sz="1800" kern="1200">
                          <a:solidFill>
                            <a:schemeClr val="dk1"/>
                          </a:solidFill>
                          <a:latin typeface="等线" panose="02010600030101010101" charset="-122"/>
                        </a:defRPr>
                      </a:lvl4pPr>
                      <a:lvl5pPr marL="1828800" algn="l" defTabSz="914400" rtl="0" eaLnBrk="1" latinLnBrk="0" hangingPunct="1">
                        <a:defRPr sz="1800" kern="1200">
                          <a:solidFill>
                            <a:schemeClr val="dk1"/>
                          </a:solidFill>
                          <a:latin typeface="等线" panose="02010600030101010101" charset="-122"/>
                        </a:defRPr>
                      </a:lvl5pPr>
                      <a:lvl6pPr marL="2286000" algn="l" defTabSz="914400" rtl="0" eaLnBrk="1" latinLnBrk="0" hangingPunct="1">
                        <a:defRPr sz="1800" kern="1200">
                          <a:solidFill>
                            <a:schemeClr val="dk1"/>
                          </a:solidFill>
                          <a:latin typeface="等线" panose="02010600030101010101" charset="-122"/>
                        </a:defRPr>
                      </a:lvl6pPr>
                      <a:lvl7pPr marL="2743200" algn="l" defTabSz="914400" rtl="0" eaLnBrk="1" latinLnBrk="0" hangingPunct="1">
                        <a:defRPr sz="1800" kern="1200">
                          <a:solidFill>
                            <a:schemeClr val="dk1"/>
                          </a:solidFill>
                          <a:latin typeface="等线" panose="02010600030101010101" charset="-122"/>
                        </a:defRPr>
                      </a:lvl7pPr>
                      <a:lvl8pPr marL="3200400" algn="l" defTabSz="914400" rtl="0" eaLnBrk="1" latinLnBrk="0" hangingPunct="1">
                        <a:defRPr sz="1800" kern="1200">
                          <a:solidFill>
                            <a:schemeClr val="dk1"/>
                          </a:solidFill>
                          <a:latin typeface="等线" panose="02010600030101010101" charset="-122"/>
                        </a:defRPr>
                      </a:lvl8pPr>
                      <a:lvl9pPr marL="3657600" algn="l" defTabSz="914400" rtl="0" eaLnBrk="1" latinLnBrk="0" hangingPunct="1">
                        <a:defRPr sz="1800" kern="1200">
                          <a:solidFill>
                            <a:schemeClr val="dk1"/>
                          </a:solidFill>
                          <a:latin typeface="等线" panose="02010600030101010101" charset="-122"/>
                        </a:defRPr>
                      </a:lvl9pPr>
                    </a:lstStyle>
                    <a:p>
                      <a:pPr algn="ctr"/>
                      <a:r>
                        <a:rPr lang="el-GR" altLang="zh-CN" sz="2800" dirty="0">
                          <a:ln w="12700">
                            <a:noFill/>
                          </a:ln>
                          <a:solidFill>
                            <a:srgbClr val="FF0000"/>
                          </a:solidFill>
                          <a:effectLst/>
                          <a:latin typeface="黑体" panose="02010609060101010101" pitchFamily="49" charset="-122"/>
                          <a:ea typeface="黑体" panose="02010609060101010101" pitchFamily="49" charset="-122"/>
                          <a:sym typeface="+mn-ea"/>
                        </a:rPr>
                        <a:t>Φ</a:t>
                      </a:r>
                      <a:r>
                        <a:rPr lang="en-US" altLang="el-GR" sz="2800" dirty="0">
                          <a:ln w="12700">
                            <a:noFill/>
                          </a:ln>
                          <a:solidFill>
                            <a:srgbClr val="FF0000"/>
                          </a:solidFill>
                          <a:effectLst/>
                          <a:latin typeface="黑体" panose="02010609060101010101" pitchFamily="49" charset="-122"/>
                          <a:ea typeface="黑体" panose="02010609060101010101" pitchFamily="49" charset="-122"/>
                          <a:sym typeface="+mn-ea"/>
                        </a:rPr>
                        <a:t>19</a:t>
                      </a:r>
                      <a:r>
                        <a:rPr lang="zh-CN" altLang="en-US" sz="2800" dirty="0">
                          <a:ln w="12700">
                            <a:noFill/>
                          </a:ln>
                          <a:solidFill>
                            <a:srgbClr val="FF0000"/>
                          </a:solidFill>
                          <a:effectLst/>
                          <a:latin typeface="黑体" panose="02010609060101010101" pitchFamily="49" charset="-122"/>
                          <a:ea typeface="黑体" panose="02010609060101010101" pitchFamily="49" charset="-122"/>
                          <a:sym typeface="+mn-ea"/>
                        </a:rPr>
                        <a:t>×</a:t>
                      </a:r>
                      <a:r>
                        <a:rPr lang="en-US" altLang="zh-CN" sz="2800" dirty="0">
                          <a:ln w="12700">
                            <a:noFill/>
                          </a:ln>
                          <a:solidFill>
                            <a:srgbClr val="FF0000"/>
                          </a:solidFill>
                          <a:effectLst/>
                          <a:latin typeface="黑体" panose="02010609060101010101" pitchFamily="49" charset="-122"/>
                          <a:ea typeface="黑体" panose="02010609060101010101" pitchFamily="49" charset="-122"/>
                          <a:sym typeface="+mn-ea"/>
                        </a:rPr>
                        <a:t>2</a:t>
                      </a:r>
                      <a:r>
                        <a:rPr lang="zh-CN" altLang="en-US" sz="2800" dirty="0">
                          <a:ln w="12700">
                            <a:noFill/>
                          </a:ln>
                          <a:solidFill>
                            <a:srgbClr val="FF0000"/>
                          </a:solidFill>
                          <a:effectLst/>
                          <a:latin typeface="黑体" panose="02010609060101010101" pitchFamily="49" charset="-122"/>
                          <a:ea typeface="黑体" panose="02010609060101010101" pitchFamily="49" charset="-122"/>
                          <a:sym typeface="+mn-ea"/>
                        </a:rPr>
                        <a:t>管头</a:t>
                      </a:r>
                      <a:r>
                        <a:rPr lang="el-GR" altLang="zh-CN" sz="2800" kern="1200" baseline="0" dirty="0">
                          <a:ln w="12700">
                            <a:noFill/>
                          </a:ln>
                          <a:solidFill>
                            <a:srgbClr val="FF0000"/>
                          </a:solidFill>
                          <a:effectLst/>
                          <a:latin typeface="黑体" panose="02010609060101010101" pitchFamily="49" charset="-122"/>
                          <a:ea typeface="黑体" panose="02010609060101010101" pitchFamily="49" charset="-122"/>
                        </a:rPr>
                        <a:t>Φ0.</a:t>
                      </a:r>
                      <a:r>
                        <a:rPr lang="en-US" altLang="el-GR" sz="2800" kern="1200" baseline="0" dirty="0">
                          <a:ln w="12700">
                            <a:noFill/>
                          </a:ln>
                          <a:solidFill>
                            <a:srgbClr val="FF0000"/>
                          </a:solidFill>
                          <a:effectLst/>
                          <a:latin typeface="黑体" panose="02010609060101010101" pitchFamily="49" charset="-122"/>
                          <a:ea typeface="黑体" panose="02010609060101010101" pitchFamily="49" charset="-122"/>
                        </a:rPr>
                        <a:t>25</a:t>
                      </a:r>
                      <a:r>
                        <a:rPr lang="en-US" altLang="zh-CN" sz="2800" kern="1200" baseline="0" dirty="0">
                          <a:ln w="12700">
                            <a:noFill/>
                          </a:ln>
                          <a:solidFill>
                            <a:srgbClr val="FF0000"/>
                          </a:solidFill>
                          <a:effectLst/>
                          <a:latin typeface="黑体" panose="02010609060101010101" pitchFamily="49" charset="-122"/>
                          <a:ea typeface="黑体" panose="02010609060101010101" pitchFamily="49" charset="-122"/>
                        </a:rPr>
                        <a:t>mm</a:t>
                      </a:r>
                      <a:r>
                        <a:rPr lang="zh-CN" altLang="en-US" sz="2800" kern="1200" baseline="0" dirty="0">
                          <a:ln w="12700">
                            <a:noFill/>
                          </a:ln>
                          <a:solidFill>
                            <a:srgbClr val="FF0000"/>
                          </a:solidFill>
                          <a:effectLst/>
                          <a:latin typeface="黑体" panose="02010609060101010101" pitchFamily="49" charset="-122"/>
                          <a:ea typeface="黑体" panose="02010609060101010101" pitchFamily="49" charset="-122"/>
                        </a:rPr>
                        <a:t>平底孔；</a:t>
                      </a:r>
                      <a:endParaRPr lang="zh-CN" altLang="en-US" sz="2800" kern="1200" baseline="0" dirty="0">
                        <a:ln w="12700">
                          <a:noFill/>
                        </a:ln>
                        <a:solidFill>
                          <a:srgbClr val="FF0000"/>
                        </a:solidFill>
                        <a:effectLst/>
                        <a:latin typeface="黑体" panose="02010609060101010101" pitchFamily="49" charset="-122"/>
                        <a:ea typeface="黑体" panose="02010609060101010101" pitchFamily="49" charset="-122"/>
                      </a:endParaRPr>
                    </a:p>
                    <a:p>
                      <a:pPr algn="ctr"/>
                      <a:r>
                        <a:rPr lang="el-GR" altLang="zh-CN" sz="2800" dirty="0">
                          <a:ln w="12700">
                            <a:noFill/>
                          </a:ln>
                          <a:solidFill>
                            <a:srgbClr val="FF0000"/>
                          </a:solidFill>
                          <a:effectLst/>
                          <a:latin typeface="黑体" panose="02010609060101010101" pitchFamily="49" charset="-122"/>
                          <a:ea typeface="黑体" panose="02010609060101010101" pitchFamily="49" charset="-122"/>
                          <a:sym typeface="+mn-ea"/>
                        </a:rPr>
                        <a:t>Φ</a:t>
                      </a:r>
                      <a:r>
                        <a:rPr lang="en-US" sz="2800" dirty="0">
                          <a:ln w="12700">
                            <a:noFill/>
                          </a:ln>
                          <a:solidFill>
                            <a:srgbClr val="FF0000"/>
                          </a:solidFill>
                          <a:effectLst/>
                          <a:latin typeface="黑体" panose="02010609060101010101" pitchFamily="49" charset="-122"/>
                          <a:ea typeface="黑体" panose="02010609060101010101" pitchFamily="49" charset="-122"/>
                          <a:sym typeface="+mn-ea"/>
                        </a:rPr>
                        <a:t>89</a:t>
                      </a:r>
                      <a:r>
                        <a:rPr lang="zh-CN" altLang="en-US" sz="2800" dirty="0">
                          <a:ln w="12700">
                            <a:noFill/>
                          </a:ln>
                          <a:solidFill>
                            <a:srgbClr val="FF0000"/>
                          </a:solidFill>
                          <a:effectLst/>
                          <a:latin typeface="黑体" panose="02010609060101010101" pitchFamily="49" charset="-122"/>
                          <a:ea typeface="黑体" panose="02010609060101010101" pitchFamily="49" charset="-122"/>
                          <a:sym typeface="+mn-ea"/>
                        </a:rPr>
                        <a:t>×</a:t>
                      </a:r>
                      <a:r>
                        <a:rPr lang="en-US" altLang="zh-CN" sz="2800" dirty="0">
                          <a:ln w="12700">
                            <a:noFill/>
                          </a:ln>
                          <a:solidFill>
                            <a:srgbClr val="FF0000"/>
                          </a:solidFill>
                          <a:effectLst/>
                          <a:latin typeface="黑体" panose="02010609060101010101" pitchFamily="49" charset="-122"/>
                          <a:ea typeface="黑体" panose="02010609060101010101" pitchFamily="49" charset="-122"/>
                          <a:sym typeface="+mn-ea"/>
                        </a:rPr>
                        <a:t>7</a:t>
                      </a:r>
                      <a:r>
                        <a:rPr lang="zh-CN" altLang="en-US" sz="2800" dirty="0">
                          <a:ln w="12700">
                            <a:noFill/>
                          </a:ln>
                          <a:solidFill>
                            <a:srgbClr val="FF0000"/>
                          </a:solidFill>
                          <a:effectLst/>
                          <a:latin typeface="黑体" panose="02010609060101010101" pitchFamily="49" charset="-122"/>
                          <a:ea typeface="黑体" panose="02010609060101010101" pitchFamily="49" charset="-122"/>
                          <a:sym typeface="+mn-ea"/>
                        </a:rPr>
                        <a:t>管头</a:t>
                      </a:r>
                      <a:r>
                        <a:rPr lang="el-GR" altLang="zh-CN" sz="2800" dirty="0">
                          <a:ln w="12700">
                            <a:noFill/>
                          </a:ln>
                          <a:solidFill>
                            <a:srgbClr val="FF0000"/>
                          </a:solidFill>
                          <a:effectLst/>
                          <a:latin typeface="黑体" panose="02010609060101010101" pitchFamily="49" charset="-122"/>
                          <a:ea typeface="黑体" panose="02010609060101010101" pitchFamily="49" charset="-122"/>
                          <a:sym typeface="+mn-ea"/>
                        </a:rPr>
                        <a:t>Φ0.</a:t>
                      </a:r>
                      <a:r>
                        <a:rPr lang="en-US" altLang="el-GR" sz="2800" dirty="0">
                          <a:ln w="12700">
                            <a:noFill/>
                          </a:ln>
                          <a:solidFill>
                            <a:srgbClr val="FF0000"/>
                          </a:solidFill>
                          <a:effectLst/>
                          <a:latin typeface="黑体" panose="02010609060101010101" pitchFamily="49" charset="-122"/>
                          <a:ea typeface="黑体" panose="02010609060101010101" pitchFamily="49" charset="-122"/>
                          <a:sym typeface="+mn-ea"/>
                        </a:rPr>
                        <a:t>5</a:t>
                      </a:r>
                      <a:r>
                        <a:rPr lang="en-US" altLang="zh-CN" sz="2800" dirty="0">
                          <a:ln w="12700">
                            <a:noFill/>
                          </a:ln>
                          <a:solidFill>
                            <a:srgbClr val="FF0000"/>
                          </a:solidFill>
                          <a:effectLst/>
                          <a:latin typeface="黑体" panose="02010609060101010101" pitchFamily="49" charset="-122"/>
                          <a:ea typeface="黑体" panose="02010609060101010101" pitchFamily="49" charset="-122"/>
                          <a:sym typeface="+mn-ea"/>
                        </a:rPr>
                        <a:t>mm</a:t>
                      </a:r>
                      <a:r>
                        <a:rPr lang="zh-CN" altLang="en-US" sz="2800" dirty="0">
                          <a:ln w="12700">
                            <a:noFill/>
                          </a:ln>
                          <a:solidFill>
                            <a:srgbClr val="FF0000"/>
                          </a:solidFill>
                          <a:effectLst/>
                          <a:latin typeface="黑体" panose="02010609060101010101" pitchFamily="49" charset="-122"/>
                          <a:ea typeface="黑体" panose="02010609060101010101" pitchFamily="49" charset="-122"/>
                          <a:sym typeface="+mn-ea"/>
                        </a:rPr>
                        <a:t>平底孔；</a:t>
                      </a:r>
                      <a:endParaRPr lang="zh-CN" altLang="en-US" sz="2800" kern="1200" baseline="0" dirty="0">
                        <a:ln w="12700">
                          <a:noFill/>
                        </a:ln>
                        <a:solidFill>
                          <a:srgbClr val="FF0000"/>
                        </a:solidFill>
                        <a:effectLst/>
                        <a:latin typeface="黑体" panose="02010609060101010101" pitchFamily="49" charset="-122"/>
                        <a:ea typeface="黑体" panose="02010609060101010101" pitchFamily="49"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4" name="Group 2"/>
          <p:cNvGrpSpPr/>
          <p:nvPr/>
        </p:nvGrpSpPr>
        <p:grpSpPr>
          <a:xfrm rot="5400000">
            <a:off x="7600950" y="-7600950"/>
            <a:ext cx="3086100" cy="18288000"/>
            <a:chOff x="0" y="0"/>
            <a:chExt cx="812800" cy="4816593"/>
          </a:xfrm>
        </p:grpSpPr>
        <p:sp>
          <p:nvSpPr>
            <p:cNvPr id="15"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16"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7"/>
          <p:cNvGrpSpPr/>
          <p:nvPr/>
        </p:nvGrpSpPr>
        <p:grpSpPr>
          <a:xfrm rot="-5400000">
            <a:off x="7437229" y="-462591"/>
            <a:ext cx="3413540" cy="18288000"/>
            <a:chOff x="0" y="0"/>
            <a:chExt cx="899039" cy="4816593"/>
          </a:xfrm>
        </p:grpSpPr>
        <p:sp>
          <p:nvSpPr>
            <p:cNvPr id="8"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9" name="TextBox 9"/>
            <p:cNvSpPr txBox="1"/>
            <p:nvPr/>
          </p:nvSpPr>
          <p:spPr>
            <a:xfrm>
              <a:off x="0"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48"/>
          <p:cNvSpPr/>
          <p:nvPr/>
        </p:nvSpPr>
        <p:spPr>
          <a:xfrm rot="-2567252">
            <a:off x="2240455" y="2337407"/>
            <a:ext cx="1298865" cy="772601"/>
          </a:xfrm>
          <a:custGeom>
            <a:avLst/>
            <a:gdLst/>
            <a:ahLst/>
            <a:cxnLst/>
            <a:rect l="l" t="t" r="r" b="b"/>
            <a:pathLst>
              <a:path w="1298865" h="772601">
                <a:moveTo>
                  <a:pt x="0" y="0"/>
                </a:moveTo>
                <a:lnTo>
                  <a:pt x="1298865" y="0"/>
                </a:lnTo>
                <a:lnTo>
                  <a:pt x="1298865" y="772601"/>
                </a:lnTo>
                <a:lnTo>
                  <a:pt x="0" y="772601"/>
                </a:lnTo>
                <a:lnTo>
                  <a:pt x="0" y="0"/>
                </a:lnTo>
                <a:close/>
              </a:path>
            </a:pathLst>
          </a:custGeom>
          <a:blipFill>
            <a:blip r:embed="rId1"/>
            <a:stretch>
              <a:fillRect/>
            </a:stretch>
          </a:blipFill>
        </p:spPr>
      </p:sp>
      <p:sp>
        <p:nvSpPr>
          <p:cNvPr id="10" name="文本框 9"/>
          <p:cNvSpPr txBox="1"/>
          <p:nvPr/>
        </p:nvSpPr>
        <p:spPr>
          <a:xfrm>
            <a:off x="821055" y="876300"/>
            <a:ext cx="16464915" cy="1481455"/>
          </a:xfrm>
          <a:prstGeom prst="rect">
            <a:avLst/>
          </a:prstGeom>
          <a:noFill/>
        </p:spPr>
        <p:txBody>
          <a:bodyPr wrap="square" rtlCol="0" anchor="t">
            <a:noAutofit/>
          </a:bodyPr>
          <a:lstStyle/>
          <a:p>
            <a:pPr indent="0" algn="just" fontAlgn="auto">
              <a:lnSpc>
                <a:spcPct val="130000"/>
              </a:lnSpc>
            </a:pPr>
            <a:r>
              <a:rPr lang="zh-CN" altLang="en-US" sz="2800" b="1" dirty="0">
                <a:latin typeface="黑体" panose="02010609060101010101" pitchFamily="49" charset="-122"/>
                <a:ea typeface="黑体" panose="02010609060101010101" pitchFamily="49" charset="-122"/>
                <a:sym typeface="+mn-ea"/>
              </a:rPr>
              <a:t>两次试验证明：</a:t>
            </a:r>
            <a:r>
              <a:rPr lang="en-US" altLang="zh-CN" sz="2800" b="1" dirty="0">
                <a:solidFill>
                  <a:schemeClr val="tx1"/>
                </a:solidFill>
                <a:latin typeface="黑体" panose="02010609060101010101" pitchFamily="49" charset="-122"/>
                <a:ea typeface="黑体" panose="02010609060101010101" pitchFamily="49" charset="-122"/>
                <a:sym typeface="+mn-ea"/>
              </a:rPr>
              <a:t>TTS-PAUT</a:t>
            </a:r>
            <a:r>
              <a:rPr lang="zh-CN" altLang="en-US" sz="2800" b="1" dirty="0">
                <a:solidFill>
                  <a:schemeClr val="tx1"/>
                </a:solidFill>
                <a:latin typeface="黑体" panose="02010609060101010101" pitchFamily="49" charset="-122"/>
                <a:ea typeface="黑体" panose="02010609060101010101" pitchFamily="49" charset="-122"/>
                <a:sym typeface="+mn-ea"/>
              </a:rPr>
              <a:t>的灵敏度优于</a:t>
            </a:r>
            <a:r>
              <a:rPr lang="en-US" altLang="zh-CN" sz="2800" b="1" dirty="0">
                <a:solidFill>
                  <a:schemeClr val="tx1"/>
                </a:solidFill>
                <a:latin typeface="黑体" panose="02010609060101010101" pitchFamily="49" charset="-122"/>
                <a:ea typeface="黑体" panose="02010609060101010101" pitchFamily="49" charset="-122"/>
                <a:sym typeface="+mn-ea"/>
              </a:rPr>
              <a:t>TTS-RT</a:t>
            </a:r>
            <a:r>
              <a:rPr lang="zh-CN" altLang="en-US" sz="2800" b="1" dirty="0">
                <a:solidFill>
                  <a:schemeClr val="tx1"/>
                </a:solidFill>
                <a:latin typeface="黑体" panose="02010609060101010101" pitchFamily="49" charset="-122"/>
                <a:ea typeface="黑体" panose="02010609060101010101" pitchFamily="49" charset="-122"/>
                <a:sym typeface="+mn-ea"/>
              </a:rPr>
              <a:t>。第一次是巴斯夫</a:t>
            </a:r>
            <a:r>
              <a:rPr lang="en-US" altLang="zh-CN" sz="2800" b="1" dirty="0">
                <a:solidFill>
                  <a:schemeClr val="tx1"/>
                </a:solidFill>
                <a:latin typeface="黑体" panose="02010609060101010101" pitchFamily="49" charset="-122"/>
                <a:ea typeface="黑体" panose="02010609060101010101" pitchFamily="49" charset="-122"/>
                <a:sym typeface="+mn-ea"/>
              </a:rPr>
              <a:t>-</a:t>
            </a:r>
            <a:r>
              <a:rPr lang="zh-CN" altLang="en-US" sz="2800" b="1" dirty="0">
                <a:solidFill>
                  <a:schemeClr val="tx1"/>
                </a:solidFill>
                <a:latin typeface="黑体" panose="02010609060101010101" pitchFamily="49" charset="-122"/>
                <a:ea typeface="黑体" panose="02010609060101010101" pitchFamily="49" charset="-122"/>
                <a:sym typeface="+mn-ea"/>
              </a:rPr>
              <a:t>江苏中特联合试验（</a:t>
            </a:r>
            <a:r>
              <a:rPr lang="en-US" altLang="zh-CN" sz="2800" b="1" dirty="0">
                <a:solidFill>
                  <a:schemeClr val="tx1"/>
                </a:solidFill>
                <a:latin typeface="黑体" panose="02010609060101010101" pitchFamily="49" charset="-122"/>
                <a:ea typeface="黑体" panose="02010609060101010101" pitchFamily="49" charset="-122"/>
                <a:sym typeface="+mn-ea"/>
              </a:rPr>
              <a:t>2021</a:t>
            </a:r>
            <a:r>
              <a:rPr lang="zh-CN" altLang="en-US" sz="2800" b="1" dirty="0">
                <a:solidFill>
                  <a:schemeClr val="tx1"/>
                </a:solidFill>
                <a:latin typeface="黑体" panose="02010609060101010101" pitchFamily="49" charset="-122"/>
                <a:ea typeface="黑体" panose="02010609060101010101" pitchFamily="49" charset="-122"/>
                <a:sym typeface="+mn-ea"/>
              </a:rPr>
              <a:t>年），第二次是中国五环设计院</a:t>
            </a:r>
            <a:r>
              <a:rPr lang="en-US" altLang="zh-CN" sz="2800" b="1" dirty="0">
                <a:solidFill>
                  <a:schemeClr val="tx1"/>
                </a:solidFill>
                <a:latin typeface="黑体" panose="02010609060101010101" pitchFamily="49" charset="-122"/>
                <a:ea typeface="黑体" panose="02010609060101010101" pitchFamily="49" charset="-122"/>
                <a:sym typeface="+mn-ea"/>
              </a:rPr>
              <a:t>-</a:t>
            </a:r>
            <a:r>
              <a:rPr lang="zh-CN" altLang="en-US" sz="2800" b="1" dirty="0">
                <a:solidFill>
                  <a:schemeClr val="tx1"/>
                </a:solidFill>
                <a:latin typeface="黑体" panose="02010609060101010101" pitchFamily="49" charset="-122"/>
                <a:ea typeface="黑体" panose="02010609060101010101" pitchFamily="49" charset="-122"/>
                <a:sym typeface="+mn-ea"/>
              </a:rPr>
              <a:t>四川科新</a:t>
            </a:r>
            <a:r>
              <a:rPr lang="en-US" altLang="zh-CN" sz="2800" b="1" dirty="0">
                <a:solidFill>
                  <a:schemeClr val="tx1"/>
                </a:solidFill>
                <a:latin typeface="黑体" panose="02010609060101010101" pitchFamily="49" charset="-122"/>
                <a:ea typeface="黑体" panose="02010609060101010101" pitchFamily="49" charset="-122"/>
                <a:sym typeface="+mn-ea"/>
              </a:rPr>
              <a:t>-</a:t>
            </a:r>
            <a:r>
              <a:rPr lang="zh-CN" altLang="en-US" sz="2800" b="1" dirty="0">
                <a:solidFill>
                  <a:schemeClr val="tx1"/>
                </a:solidFill>
                <a:latin typeface="黑体" panose="02010609060101010101" pitchFamily="49" charset="-122"/>
                <a:ea typeface="黑体" panose="02010609060101010101" pitchFamily="49" charset="-122"/>
                <a:sym typeface="+mn-ea"/>
              </a:rPr>
              <a:t>江苏中特联合试验（</a:t>
            </a:r>
            <a:r>
              <a:rPr lang="en-US" altLang="zh-CN" sz="2800" b="1" dirty="0">
                <a:solidFill>
                  <a:schemeClr val="tx1"/>
                </a:solidFill>
                <a:latin typeface="黑体" panose="02010609060101010101" pitchFamily="49" charset="-122"/>
                <a:ea typeface="黑体" panose="02010609060101010101" pitchFamily="49" charset="-122"/>
                <a:sym typeface="+mn-ea"/>
              </a:rPr>
              <a:t>2025</a:t>
            </a:r>
            <a:r>
              <a:rPr lang="zh-CN" altLang="en-US" sz="2800" b="1" dirty="0">
                <a:solidFill>
                  <a:schemeClr val="tx1"/>
                </a:solidFill>
                <a:latin typeface="黑体" panose="02010609060101010101" pitchFamily="49" charset="-122"/>
                <a:ea typeface="黑体" panose="02010609060101010101" pitchFamily="49" charset="-122"/>
                <a:sym typeface="+mn-ea"/>
              </a:rPr>
              <a:t>年）。</a:t>
            </a:r>
            <a:endParaRPr lang="zh-CN" altLang="en-US" sz="2800" b="1" dirty="0">
              <a:solidFill>
                <a:schemeClr val="tx1"/>
              </a:solidFill>
              <a:latin typeface="黑体" panose="02010609060101010101" pitchFamily="49" charset="-122"/>
              <a:ea typeface="黑体" panose="02010609060101010101" pitchFamily="49" charset="-122"/>
              <a:sym typeface="+mn-ea"/>
            </a:endParaRPr>
          </a:p>
          <a:p>
            <a:pPr indent="0" algn="just" fontAlgn="auto">
              <a:lnSpc>
                <a:spcPct val="130000"/>
              </a:lnSpc>
            </a:pPr>
            <a:endParaRPr lang="zh-CN" altLang="en-US" sz="2800" b="1" dirty="0">
              <a:solidFill>
                <a:schemeClr val="tx1"/>
              </a:solidFill>
              <a:latin typeface="黑体" panose="02010609060101010101" pitchFamily="49" charset="-122"/>
              <a:ea typeface="黑体" panose="02010609060101010101" pitchFamily="49" charset="-122"/>
              <a:sym typeface="+mn-ea"/>
            </a:endParaRPr>
          </a:p>
        </p:txBody>
      </p:sp>
      <p:pic>
        <p:nvPicPr>
          <p:cNvPr id="11" name="图片 10" descr="screenshot_20260517_150745"/>
          <p:cNvPicPr>
            <a:picLocks noChangeAspect="1"/>
          </p:cNvPicPr>
          <p:nvPr/>
        </p:nvPicPr>
        <p:blipFill>
          <a:blip r:embed="rId2"/>
          <a:srcRect l="18500" t="29000" r="5901" b="13250"/>
          <a:stretch>
            <a:fillRect/>
          </a:stretch>
        </p:blipFill>
        <p:spPr>
          <a:xfrm>
            <a:off x="9144000" y="2338070"/>
            <a:ext cx="8196580" cy="4173855"/>
          </a:xfrm>
          <a:prstGeom prst="rect">
            <a:avLst/>
          </a:prstGeom>
        </p:spPr>
      </p:pic>
      <p:pic>
        <p:nvPicPr>
          <p:cNvPr id="12" name="图片 11" descr="screenshot_20260517_145218"/>
          <p:cNvPicPr>
            <a:picLocks noChangeAspect="1"/>
          </p:cNvPicPr>
          <p:nvPr/>
        </p:nvPicPr>
        <p:blipFill>
          <a:blip r:embed="rId3"/>
          <a:srcRect l="19204" t="36352" r="8000" b="10102"/>
          <a:stretch>
            <a:fillRect/>
          </a:stretch>
        </p:blipFill>
        <p:spPr>
          <a:xfrm>
            <a:off x="675640" y="2302510"/>
            <a:ext cx="8544560" cy="4191000"/>
          </a:xfrm>
          <a:prstGeom prst="rect">
            <a:avLst/>
          </a:prstGeom>
        </p:spPr>
      </p:pic>
      <p:sp>
        <p:nvSpPr>
          <p:cNvPr id="13" name="文本框 12"/>
          <p:cNvSpPr txBox="1"/>
          <p:nvPr/>
        </p:nvSpPr>
        <p:spPr>
          <a:xfrm>
            <a:off x="589022" y="6613616"/>
            <a:ext cx="16965295" cy="2931795"/>
          </a:xfrm>
          <a:prstGeom prst="rect">
            <a:avLst/>
          </a:prstGeom>
          <a:noFill/>
        </p:spPr>
        <p:txBody>
          <a:bodyPr wrap="square" rtlCol="0" anchor="t">
            <a:noAutofit/>
          </a:bodyPr>
          <a:lstStyle/>
          <a:p>
            <a:pPr>
              <a:lnSpc>
                <a:spcPct val="150000"/>
              </a:lnSpc>
            </a:pPr>
            <a:r>
              <a:rPr lang="zh-CN" altLang="en-US" sz="2600" dirty="0">
                <a:latin typeface="黑体" panose="02010609060101010101" pitchFamily="49" charset="-122"/>
                <a:ea typeface="黑体" panose="02010609060101010101" pitchFamily="49" charset="-122"/>
                <a:sym typeface="+mn-ea"/>
              </a:rPr>
              <a:t>巴斯夫</a:t>
            </a:r>
            <a:r>
              <a:rPr lang="en-US" altLang="zh-CN" sz="2600" dirty="0">
                <a:latin typeface="黑体" panose="02010609060101010101" pitchFamily="49" charset="-122"/>
                <a:ea typeface="黑体" panose="02010609060101010101" pitchFamily="49" charset="-122"/>
                <a:sym typeface="+mn-ea"/>
              </a:rPr>
              <a:t>-</a:t>
            </a:r>
            <a:r>
              <a:rPr lang="zh-CN" altLang="en-US" sz="2600" dirty="0">
                <a:latin typeface="黑体" panose="02010609060101010101" pitchFamily="49" charset="-122"/>
                <a:ea typeface="黑体" panose="02010609060101010101" pitchFamily="49" charset="-122"/>
                <a:sym typeface="+mn-ea"/>
              </a:rPr>
              <a:t>江苏中特联合试验过程介绍：试件由巴斯夫（中国）委托凯洛文热能技术江苏有限公司制作，试件中的缺陷主要是小气孔。江苏中特采用</a:t>
            </a:r>
            <a:r>
              <a:rPr lang="en-US" altLang="zh-CN" sz="2600" dirty="0">
                <a:latin typeface="黑体" panose="02010609060101010101" pitchFamily="49" charset="-122"/>
                <a:ea typeface="黑体" panose="02010609060101010101" pitchFamily="49" charset="-122"/>
                <a:sym typeface="+mn-ea"/>
              </a:rPr>
              <a:t>TTS-RT</a:t>
            </a:r>
            <a:r>
              <a:rPr lang="zh-CN" altLang="en-US" sz="2600" dirty="0">
                <a:latin typeface="黑体" panose="02010609060101010101" pitchFamily="49" charset="-122"/>
                <a:ea typeface="黑体" panose="02010609060101010101" pitchFamily="49" charset="-122"/>
                <a:sym typeface="+mn-ea"/>
              </a:rPr>
              <a:t>和</a:t>
            </a:r>
            <a:r>
              <a:rPr lang="en-US" altLang="zh-CN" sz="2600" dirty="0">
                <a:latin typeface="黑体" panose="02010609060101010101" pitchFamily="49" charset="-122"/>
                <a:ea typeface="黑体" panose="02010609060101010101" pitchFamily="49" charset="-122"/>
                <a:sym typeface="+mn-ea"/>
              </a:rPr>
              <a:t>TTS-PAUT</a:t>
            </a:r>
            <a:r>
              <a:rPr lang="zh-CN" altLang="en-US" sz="2600" dirty="0">
                <a:latin typeface="黑体" panose="02010609060101010101" pitchFamily="49" charset="-122"/>
                <a:ea typeface="黑体" panose="02010609060101010101" pitchFamily="49" charset="-122"/>
                <a:sym typeface="+mn-ea"/>
              </a:rPr>
              <a:t>两种技术方法对试件进行检测，检测结果：</a:t>
            </a:r>
            <a:r>
              <a:rPr lang="en-US" altLang="zh-CN" sz="2600" dirty="0">
                <a:latin typeface="黑体" panose="02010609060101010101" pitchFamily="49" charset="-122"/>
                <a:ea typeface="黑体" panose="02010609060101010101" pitchFamily="49" charset="-122"/>
                <a:sym typeface="+mn-ea"/>
              </a:rPr>
              <a:t>TTS-RT</a:t>
            </a:r>
            <a:r>
              <a:rPr lang="zh-CN" altLang="en-US" sz="2600" dirty="0">
                <a:latin typeface="黑体" panose="02010609060101010101" pitchFamily="49" charset="-122"/>
                <a:ea typeface="黑体" panose="02010609060101010101" pitchFamily="49" charset="-122"/>
                <a:sym typeface="+mn-ea"/>
              </a:rPr>
              <a:t>发现</a:t>
            </a:r>
            <a:r>
              <a:rPr lang="en-US" altLang="zh-CN" sz="2600" dirty="0">
                <a:latin typeface="黑体" panose="02010609060101010101" pitchFamily="49" charset="-122"/>
                <a:ea typeface="黑体" panose="02010609060101010101" pitchFamily="49" charset="-122"/>
                <a:sym typeface="+mn-ea"/>
              </a:rPr>
              <a:t>5</a:t>
            </a:r>
            <a:r>
              <a:rPr lang="zh-CN" altLang="en-US" sz="2600" dirty="0">
                <a:latin typeface="黑体" panose="02010609060101010101" pitchFamily="49" charset="-122"/>
                <a:ea typeface="黑体" panose="02010609060101010101" pitchFamily="49" charset="-122"/>
                <a:sym typeface="+mn-ea"/>
              </a:rPr>
              <a:t>处缺陷，</a:t>
            </a:r>
            <a:r>
              <a:rPr lang="en-US" altLang="zh-CN" sz="2600" dirty="0">
                <a:latin typeface="黑体" panose="02010609060101010101" pitchFamily="49" charset="-122"/>
                <a:ea typeface="黑体" panose="02010609060101010101" pitchFamily="49" charset="-122"/>
                <a:sym typeface="+mn-ea"/>
              </a:rPr>
              <a:t>TTS-PAUT</a:t>
            </a:r>
            <a:r>
              <a:rPr lang="zh-CN" altLang="en-US" sz="2600" dirty="0">
                <a:latin typeface="黑体" panose="02010609060101010101" pitchFamily="49" charset="-122"/>
                <a:ea typeface="黑体" panose="02010609060101010101" pitchFamily="49" charset="-122"/>
                <a:sym typeface="+mn-ea"/>
              </a:rPr>
              <a:t>发现</a:t>
            </a:r>
            <a:r>
              <a:rPr lang="en-US" altLang="zh-CN" sz="2600" dirty="0">
                <a:latin typeface="黑体" panose="02010609060101010101" pitchFamily="49" charset="-122"/>
                <a:ea typeface="黑体" panose="02010609060101010101" pitchFamily="49" charset="-122"/>
                <a:sym typeface="+mn-ea"/>
              </a:rPr>
              <a:t>15</a:t>
            </a:r>
            <a:r>
              <a:rPr lang="zh-CN" altLang="en-US" sz="2600" dirty="0">
                <a:latin typeface="黑体" panose="02010609060101010101" pitchFamily="49" charset="-122"/>
                <a:ea typeface="黑体" panose="02010609060101010101" pitchFamily="49" charset="-122"/>
                <a:sym typeface="+mn-ea"/>
              </a:rPr>
              <a:t>处缺陷。解剖验证委托南京晨光机器厂金相实验室执行：鉴于大部分气孔缺陷尺寸极小（</a:t>
            </a:r>
            <a:r>
              <a:rPr lang="en-US" altLang="zh-CN" sz="2600" dirty="0">
                <a:latin typeface="黑体" panose="02010609060101010101" pitchFamily="49" charset="-122"/>
                <a:ea typeface="黑体" panose="02010609060101010101" pitchFamily="49" charset="-122"/>
                <a:sym typeface="+mn-ea"/>
              </a:rPr>
              <a:t>0.2mm-0.3mm</a:t>
            </a:r>
            <a:r>
              <a:rPr lang="zh-CN" altLang="en-US" sz="2600" dirty="0">
                <a:latin typeface="黑体" panose="02010609060101010101" pitchFamily="49" charset="-122"/>
                <a:ea typeface="黑体" panose="02010609060101010101" pitchFamily="49" charset="-122"/>
                <a:sym typeface="+mn-ea"/>
              </a:rPr>
              <a:t>），晨光实验室决定采用研磨法实施解剖。结果表明：</a:t>
            </a:r>
            <a:r>
              <a:rPr lang="en-US" altLang="zh-CN" sz="2600" dirty="0">
                <a:latin typeface="黑体" panose="02010609060101010101" pitchFamily="49" charset="-122"/>
                <a:ea typeface="黑体" panose="02010609060101010101" pitchFamily="49" charset="-122"/>
                <a:sym typeface="+mn-ea"/>
              </a:rPr>
              <a:t>TTS-PAUT</a:t>
            </a:r>
            <a:r>
              <a:rPr lang="zh-CN" altLang="en-US" sz="2600" dirty="0">
                <a:latin typeface="黑体" panose="02010609060101010101" pitchFamily="49" charset="-122"/>
                <a:ea typeface="黑体" panose="02010609060101010101" pitchFamily="49" charset="-122"/>
                <a:sym typeface="+mn-ea"/>
              </a:rPr>
              <a:t>图谱中的发现的</a:t>
            </a:r>
            <a:r>
              <a:rPr lang="en-US" altLang="zh-CN" sz="2600" dirty="0">
                <a:latin typeface="黑体" panose="02010609060101010101" pitchFamily="49" charset="-122"/>
                <a:ea typeface="黑体" panose="02010609060101010101" pitchFamily="49" charset="-122"/>
                <a:sym typeface="+mn-ea"/>
              </a:rPr>
              <a:t>15</a:t>
            </a:r>
            <a:r>
              <a:rPr lang="zh-CN" altLang="en-US" sz="2600" dirty="0">
                <a:latin typeface="黑体" panose="02010609060101010101" pitchFamily="49" charset="-122"/>
                <a:ea typeface="黑体" panose="02010609060101010101" pitchFamily="49" charset="-122"/>
                <a:sym typeface="+mn-ea"/>
              </a:rPr>
              <a:t>处缺陷全部存在。</a:t>
            </a:r>
            <a:endParaRPr lang="zh-CN" altLang="en-US" sz="2600" dirty="0">
              <a:latin typeface="黑体" panose="02010609060101010101" pitchFamily="49" charset="-122"/>
              <a:ea typeface="黑体" panose="02010609060101010101" pitchFamily="49"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5" name="Group 7"/>
          <p:cNvGrpSpPr/>
          <p:nvPr/>
        </p:nvGrpSpPr>
        <p:grpSpPr>
          <a:xfrm rot="-5400000">
            <a:off x="7351379" y="-674201"/>
            <a:ext cx="3489740" cy="18432661"/>
            <a:chOff x="-20069" y="-38100"/>
            <a:chExt cx="919108" cy="4854693"/>
          </a:xfrm>
        </p:grpSpPr>
        <p:sp>
          <p:nvSpPr>
            <p:cNvPr id="16"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7"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2"/>
          <p:cNvGrpSpPr/>
          <p:nvPr/>
        </p:nvGrpSpPr>
        <p:grpSpPr>
          <a:xfrm rot="5400000">
            <a:off x="7600950" y="-7600950"/>
            <a:ext cx="3086100" cy="18288000"/>
            <a:chOff x="0" y="0"/>
            <a:chExt cx="812800" cy="4816593"/>
          </a:xfrm>
        </p:grpSpPr>
        <p:sp>
          <p:nvSpPr>
            <p:cNvPr id="1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1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标题 1"/>
          <p:cNvSpPr>
            <a:spLocks noGrp="1"/>
          </p:cNvSpPr>
          <p:nvPr>
            <p:ph type="title"/>
          </p:nvPr>
        </p:nvSpPr>
        <p:spPr>
          <a:xfrm>
            <a:off x="874395" y="495300"/>
            <a:ext cx="16874490" cy="1003300"/>
          </a:xfrm>
        </p:spPr>
        <p:txBody>
          <a:bodyPr>
            <a:noAutofit/>
          </a:bodyPr>
          <a:lstStyle/>
          <a:p>
            <a:r>
              <a:rPr lang="zh-CN" altLang="en-US" sz="3000" b="1">
                <a:solidFill>
                  <a:schemeClr val="tx1"/>
                </a:solidFill>
                <a:latin typeface="黑体" panose="02010609060101010101" pitchFamily="49" charset="-122"/>
                <a:ea typeface="黑体" panose="02010609060101010101" pitchFamily="49" charset="-122"/>
                <a:cs typeface="黑体-简" panose="02010609060101010101" charset="-122"/>
                <a:sym typeface="+mn-ea"/>
              </a:rPr>
              <a:t>到2026年5月已检测各类换热器数千台，管子管板角焊缝约8万个，（</a:t>
            </a:r>
            <a:r>
              <a:rPr lang="zh-CN" altLang="en-US" sz="3000" b="1">
                <a:latin typeface="黑体" panose="02010609060101010101" pitchFamily="49" charset="-122"/>
                <a:ea typeface="黑体" panose="02010609060101010101" pitchFamily="49" charset="-122"/>
                <a:cs typeface="黑体-简" panose="02010609060101010101" charset="-122"/>
                <a:sym typeface="+mn-ea"/>
              </a:rPr>
              <a:t>下表是部分工程项目情况）</a:t>
            </a:r>
            <a:endParaRPr lang="en-US" altLang="zh-CN" sz="3000" b="1">
              <a:solidFill>
                <a:schemeClr val="tx1"/>
              </a:solidFill>
              <a:latin typeface="黑体" panose="02010609060101010101" pitchFamily="49" charset="-122"/>
              <a:ea typeface="黑体" panose="02010609060101010101" pitchFamily="49" charset="-122"/>
              <a:cs typeface="黑体-简" panose="02010609060101010101" charset="-122"/>
              <a:sym typeface="+mn-ea"/>
            </a:endParaRPr>
          </a:p>
        </p:txBody>
      </p:sp>
      <p:pic>
        <p:nvPicPr>
          <p:cNvPr id="12" name="图片 12" descr="c33761404af34fc9fcb71d830b2d1bb2"/>
          <p:cNvPicPr>
            <a:picLocks noChangeAspect="1"/>
          </p:cNvPicPr>
          <p:nvPr/>
        </p:nvPicPr>
        <p:blipFill>
          <a:blip r:embed="rId1"/>
          <a:stretch>
            <a:fillRect/>
          </a:stretch>
        </p:blipFill>
        <p:spPr>
          <a:xfrm>
            <a:off x="13566140" y="7717790"/>
            <a:ext cx="3840480" cy="1997710"/>
          </a:xfrm>
          <a:prstGeom prst="rect">
            <a:avLst/>
          </a:prstGeom>
        </p:spPr>
      </p:pic>
      <p:pic>
        <p:nvPicPr>
          <p:cNvPr id="10" name="图片 9"/>
          <p:cNvPicPr>
            <a:picLocks noChangeAspect="1"/>
          </p:cNvPicPr>
          <p:nvPr/>
        </p:nvPicPr>
        <p:blipFill>
          <a:blip r:embed="rId2"/>
          <a:srcRect l="18601" b="24711"/>
          <a:stretch>
            <a:fillRect/>
          </a:stretch>
        </p:blipFill>
        <p:spPr>
          <a:xfrm>
            <a:off x="13639800" y="3361690"/>
            <a:ext cx="3762375" cy="1947545"/>
          </a:xfrm>
          <a:prstGeom prst="rect">
            <a:avLst/>
          </a:prstGeom>
        </p:spPr>
      </p:pic>
      <p:graphicFrame>
        <p:nvGraphicFramePr>
          <p:cNvPr id="11" name="表格 10"/>
          <p:cNvGraphicFramePr/>
          <p:nvPr>
            <p:custDataLst>
              <p:tags r:id="rId3"/>
            </p:custDataLst>
          </p:nvPr>
        </p:nvGraphicFramePr>
        <p:xfrm>
          <a:off x="1371600" y="1409871"/>
          <a:ext cx="12052935" cy="8573265"/>
        </p:xfrm>
        <a:graphic>
          <a:graphicData uri="http://schemas.openxmlformats.org/drawingml/2006/table">
            <a:tbl>
              <a:tblPr/>
              <a:tblGrid>
                <a:gridCol w="1970405"/>
                <a:gridCol w="2247900"/>
                <a:gridCol w="1937385"/>
                <a:gridCol w="2049780"/>
                <a:gridCol w="2933700"/>
                <a:gridCol w="913765"/>
              </a:tblGrid>
              <a:tr h="370352">
                <a:tc rowSpan="2">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管子规格</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管头结构形式</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项目单位</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设备类别</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序号</a:t>
                      </a:r>
                      <a:endParaRPr 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管子伸出长</a:t>
                      </a:r>
                      <a:r>
                        <a:rPr lang="zh-CN" altLang="en-US" sz="2200" b="1">
                          <a:latin typeface="黑体" panose="02010609060101010101" pitchFamily="49" charset="-122"/>
                          <a:ea typeface="黑体" panose="02010609060101010101" pitchFamily="49" charset="-122"/>
                          <a:cs typeface="黑体" panose="02010609060101010101" pitchFamily="49" charset="-122"/>
                        </a:rPr>
                        <a:t>度</a:t>
                      </a:r>
                      <a:r>
                        <a:rPr lang="en-US" sz="2200" b="1">
                          <a:latin typeface="黑体" panose="02010609060101010101" pitchFamily="49" charset="-122"/>
                          <a:ea typeface="黑体" panose="02010609060101010101" pitchFamily="49" charset="-122"/>
                          <a:cs typeface="黑体" panose="02010609060101010101" pitchFamily="49" charset="-122"/>
                        </a:rPr>
                        <a:t>（mm）</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坡口深度（mm）</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Φ25×3</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兰州长征</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空冷器</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Φ25×2.5</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2</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Φ25×3</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哈空调</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空冷器</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Φ63×7</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6</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中科炼化</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急冷器</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4</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Φ38×3</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4</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普光</a:t>
                      </a:r>
                      <a:r>
                        <a:rPr lang="zh-CN" altLang="en-US" sz="2200" b="1">
                          <a:latin typeface="黑体" panose="02010609060101010101" pitchFamily="49" charset="-122"/>
                          <a:ea typeface="黑体" panose="02010609060101010101" pitchFamily="49" charset="-122"/>
                          <a:cs typeface="宋体" panose="02010600030101010101" pitchFamily="2" charset="-122"/>
                        </a:rPr>
                        <a:t>天然气净化厂</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冷凝</a:t>
                      </a:r>
                      <a:r>
                        <a:rPr lang="en-US" sz="2200" b="1">
                          <a:latin typeface="黑体" panose="02010609060101010101" pitchFamily="49" charset="-122"/>
                          <a:ea typeface="黑体" panose="02010609060101010101" pitchFamily="49" charset="-122"/>
                          <a:cs typeface="宋体" panose="02010600030101010101" pitchFamily="2" charset="-122"/>
                        </a:rPr>
                        <a:t>器</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Φ38×4</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6</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φ89×7.5</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26</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高压废锅</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7</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Φ38×2</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6</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茂名重力</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换热器</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8</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Φ42×4</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4.5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福建万华</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换热器</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9</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Φ57×2.5</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江苏竣业</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sym typeface="+mn-ea"/>
                        </a:rPr>
                        <a:t>苯酚回收塔再沸器</a:t>
                      </a:r>
                      <a:endParaRPr lang="zh-CN" altLang="en-US" sz="2200" b="1">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10</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Φ57×4</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sym typeface="+mn-ea"/>
                        </a:rPr>
                        <a:t>PMC</a:t>
                      </a:r>
                      <a:r>
                        <a:rPr lang="zh-CN" altLang="en-US" sz="2200" b="1">
                          <a:latin typeface="黑体" panose="02010609060101010101" pitchFamily="49" charset="-122"/>
                          <a:ea typeface="黑体" panose="02010609060101010101" pitchFamily="49" charset="-122"/>
                          <a:cs typeface="黑体" panose="02010609060101010101" pitchFamily="49" charset="-122"/>
                          <a:sym typeface="+mn-ea"/>
                        </a:rPr>
                        <a:t>回收塔再沸器</a:t>
                      </a:r>
                      <a:endParaRPr lang="en-US" altLang="en-US" sz="2200" b="1">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11</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Φ76×5</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sym typeface="+mn-ea"/>
                        </a:rPr>
                        <a:t>纯化塔再沸器</a:t>
                      </a:r>
                      <a:endParaRPr lang="zh-CN" altLang="en-US" sz="2200" b="1">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12</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71">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Φ25.5×2.11</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2</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2</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凯络文</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Calibri" panose="020F0502020204030204" charset="0"/>
                        </a:rPr>
                        <a:t>换热器</a:t>
                      </a:r>
                      <a:endParaRPr lang="en-US" altLang="en-US" sz="2200" b="1">
                        <a:latin typeface="黑体" panose="02010609060101010101" pitchFamily="49" charset="-122"/>
                        <a:ea typeface="黑体" panose="02010609060101010101" pitchFamily="49" charset="-122"/>
                        <a:cs typeface="Calibri" panose="020F0502020204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3154">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rPr>
                        <a:t>Φ25×2</a:t>
                      </a:r>
                      <a:endParaRPr lang="en-US"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青岛炼化</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顺酐反应器</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latin typeface="黑体" panose="02010609060101010101" pitchFamily="49" charset="-122"/>
                          <a:ea typeface="黑体" panose="02010609060101010101" pitchFamily="49" charset="-122"/>
                          <a:cs typeface="宋体" panose="02010600030101010101" pitchFamily="2" charset="-122"/>
                        </a:rPr>
                        <a:t>14</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3154">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sym typeface="+mn-ea"/>
                        </a:rPr>
                        <a:t>Φ</a:t>
                      </a:r>
                      <a:r>
                        <a:rPr lang="en-US" altLang="en-US" sz="2200" b="1">
                          <a:latin typeface="黑体" panose="02010609060101010101" pitchFamily="49" charset="-122"/>
                          <a:ea typeface="黑体" panose="02010609060101010101" pitchFamily="49" charset="-122"/>
                          <a:cs typeface="黑体" panose="02010609060101010101" pitchFamily="49" charset="-122"/>
                          <a:sym typeface="+mn-ea"/>
                        </a:rPr>
                        <a:t>45</a:t>
                      </a:r>
                      <a:r>
                        <a:rPr lang="zh-CN" altLang="en-US" sz="2200" b="1">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200" b="1">
                          <a:latin typeface="黑体" panose="02010609060101010101" pitchFamily="49" charset="-122"/>
                          <a:ea typeface="黑体" panose="02010609060101010101" pitchFamily="49" charset="-122"/>
                          <a:cs typeface="黑体" panose="02010609060101010101" pitchFamily="49" charset="-122"/>
                          <a:sym typeface="+mn-ea"/>
                        </a:rPr>
                        <a:t>5</a:t>
                      </a:r>
                      <a:endParaRPr lang="en-US" altLang="zh-CN" sz="2200" b="1">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7</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三维设计院</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制硫余热锅炉</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15</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3154">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sym typeface="+mn-ea"/>
                        </a:rPr>
                        <a:t>Φ76</a:t>
                      </a:r>
                      <a:r>
                        <a:rPr lang="zh-CN" altLang="en-US" sz="2200" b="1">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200" b="1">
                          <a:latin typeface="黑体" panose="02010609060101010101" pitchFamily="49" charset="-122"/>
                          <a:ea typeface="黑体" panose="02010609060101010101" pitchFamily="49" charset="-122"/>
                          <a:cs typeface="黑体" panose="02010609060101010101" pitchFamily="49" charset="-122"/>
                          <a:sym typeface="+mn-ea"/>
                        </a:rPr>
                        <a:t>4</a:t>
                      </a:r>
                      <a:endParaRPr lang="en-US" altLang="zh-CN" sz="2200" b="1">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4</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4</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湛江巴斯夫</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sz="2200" b="1">
                          <a:latin typeface="黑体" panose="02010609060101010101" pitchFamily="49" charset="-122"/>
                          <a:ea typeface="黑体" panose="02010609060101010101" pitchFamily="49" charset="-122"/>
                          <a:cs typeface="宋体" panose="02010600030101010101" pitchFamily="2" charset="-122"/>
                        </a:rPr>
                        <a:t>柠檬醛回收塔再沸器</a:t>
                      </a:r>
                      <a:endParaRPr lang="zh-CN"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16</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3154">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sym typeface="+mn-ea"/>
                        </a:rPr>
                        <a:t>Φ88.9×7.6</a:t>
                      </a:r>
                      <a:endParaRPr lang="en-US" altLang="en-US" sz="2200" b="1">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7.6</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重庆巴斯夫</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黑体" panose="02010609060101010101" pitchFamily="49" charset="-122"/>
                        </a:rPr>
                        <a:t>粗</a:t>
                      </a:r>
                      <a:r>
                        <a:rPr lang="en-US" altLang="zh-CN" sz="2200" b="1">
                          <a:latin typeface="黑体" panose="02010609060101010101" pitchFamily="49" charset="-122"/>
                          <a:ea typeface="黑体" panose="02010609060101010101" pitchFamily="49" charset="-122"/>
                          <a:cs typeface="黑体" panose="02010609060101010101" pitchFamily="49" charset="-122"/>
                        </a:rPr>
                        <a:t>MDI</a:t>
                      </a:r>
                      <a:r>
                        <a:rPr lang="zh-CN" altLang="en-US" sz="2200" b="1">
                          <a:latin typeface="黑体" panose="02010609060101010101" pitchFamily="49" charset="-122"/>
                          <a:ea typeface="黑体" panose="02010609060101010101" pitchFamily="49" charset="-122"/>
                          <a:cs typeface="黑体" panose="02010609060101010101" pitchFamily="49" charset="-122"/>
                        </a:rPr>
                        <a:t>降膜蒸发器</a:t>
                      </a:r>
                      <a:endParaRPr lang="zh-CN" altLang="en-US" sz="22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17</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3154">
                <a:tc>
                  <a:txBody>
                    <a:bodyPr/>
                    <a:lstStyle/>
                    <a:p>
                      <a:pPr indent="0" algn="ctr">
                        <a:buNone/>
                      </a:pPr>
                      <a:r>
                        <a:rPr lang="en-US" sz="2200" b="1">
                          <a:latin typeface="黑体" panose="02010609060101010101" pitchFamily="49" charset="-122"/>
                          <a:ea typeface="黑体" panose="02010609060101010101" pitchFamily="49" charset="-122"/>
                          <a:cs typeface="黑体" panose="02010609060101010101" pitchFamily="49" charset="-122"/>
                          <a:sym typeface="+mn-ea"/>
                        </a:rPr>
                        <a:t>Φ114.3×6.02</a:t>
                      </a:r>
                      <a:endParaRPr lang="en-US" altLang="en-US" sz="2200" b="1">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3</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8</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湛江巴斯夫</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回收塔再沸器</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18</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3154">
                <a:tc>
                  <a:txBody>
                    <a:bodyPr/>
                    <a:lstStyle/>
                    <a:p>
                      <a:pPr indent="0" algn="ctr">
                        <a:buNone/>
                      </a:pPr>
                      <a:r>
                        <a:rPr lang="en-US" altLang="en-US" sz="2200" b="1">
                          <a:latin typeface="黑体" panose="02010609060101010101" pitchFamily="49" charset="-122"/>
                          <a:ea typeface="黑体" panose="02010609060101010101" pitchFamily="49" charset="-122"/>
                          <a:cs typeface="黑体" panose="02010609060101010101" pitchFamily="49" charset="-122"/>
                          <a:sym typeface="+mn-ea"/>
                        </a:rPr>
                        <a:t>φ133×11.5</a:t>
                      </a:r>
                      <a:endParaRPr lang="en-US" altLang="en-US" sz="2200" b="1">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0</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40</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某出口项目</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200" b="1">
                          <a:latin typeface="黑体" panose="02010609060101010101" pitchFamily="49" charset="-122"/>
                          <a:ea typeface="黑体" panose="02010609060101010101" pitchFamily="49" charset="-122"/>
                          <a:cs typeface="宋体" panose="02010600030101010101" pitchFamily="2" charset="-122"/>
                        </a:rPr>
                        <a:t>多晶硅还原炉</a:t>
                      </a:r>
                      <a:endParaRPr lang="zh-CN"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200" b="1">
                          <a:latin typeface="黑体" panose="02010609060101010101" pitchFamily="49" charset="-122"/>
                          <a:ea typeface="黑体" panose="02010609060101010101" pitchFamily="49" charset="-122"/>
                          <a:cs typeface="宋体" panose="02010600030101010101" pitchFamily="2" charset="-122"/>
                        </a:rPr>
                        <a:t>19</a:t>
                      </a:r>
                      <a:endParaRPr lang="en-US" altLang="en-US" sz="2200" b="1">
                        <a:latin typeface="黑体" panose="02010609060101010101" pitchFamily="49" charset="-122"/>
                        <a:ea typeface="黑体" panose="02010609060101010101" pitchFamily="49"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图片 6" descr="6"/>
          <p:cNvPicPr>
            <a:picLocks noChangeAspect="1"/>
          </p:cNvPicPr>
          <p:nvPr/>
        </p:nvPicPr>
        <p:blipFill>
          <a:blip r:embed="rId4"/>
          <a:srcRect t="30195" b="33254"/>
          <a:stretch>
            <a:fillRect/>
          </a:stretch>
        </p:blipFill>
        <p:spPr>
          <a:xfrm>
            <a:off x="13566140" y="5448300"/>
            <a:ext cx="3799840" cy="2130425"/>
          </a:xfrm>
          <a:prstGeom prst="rect">
            <a:avLst/>
          </a:prstGeom>
        </p:spPr>
      </p:pic>
      <p:pic>
        <p:nvPicPr>
          <p:cNvPr id="8" name="图片 7" descr="5"/>
          <p:cNvPicPr>
            <a:picLocks noChangeAspect="1"/>
          </p:cNvPicPr>
          <p:nvPr/>
        </p:nvPicPr>
        <p:blipFill>
          <a:blip r:embed="rId5"/>
          <a:srcRect t="14858" r="743" b="16429"/>
          <a:stretch>
            <a:fillRect/>
          </a:stretch>
        </p:blipFill>
        <p:spPr>
          <a:xfrm>
            <a:off x="13639800" y="1409700"/>
            <a:ext cx="3726180" cy="18503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6" name="Group 7"/>
          <p:cNvGrpSpPr/>
          <p:nvPr/>
        </p:nvGrpSpPr>
        <p:grpSpPr>
          <a:xfrm rot="-5400000">
            <a:off x="7299434" y="-638559"/>
            <a:ext cx="3489740" cy="18432661"/>
            <a:chOff x="-20069" y="-38100"/>
            <a:chExt cx="919108" cy="4854693"/>
          </a:xfrm>
        </p:grpSpPr>
        <p:sp>
          <p:nvSpPr>
            <p:cNvPr id="17"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8"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7249160" y="-7232650"/>
            <a:ext cx="3645535"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48"/>
          <p:cNvSpPr/>
          <p:nvPr/>
        </p:nvSpPr>
        <p:spPr>
          <a:xfrm rot="-2567252">
            <a:off x="2240455" y="2337407"/>
            <a:ext cx="1298865" cy="772601"/>
          </a:xfrm>
          <a:custGeom>
            <a:avLst/>
            <a:gdLst/>
            <a:ahLst/>
            <a:cxnLst/>
            <a:rect l="l" t="t" r="r" b="b"/>
            <a:pathLst>
              <a:path w="1298865" h="772601">
                <a:moveTo>
                  <a:pt x="0" y="0"/>
                </a:moveTo>
                <a:lnTo>
                  <a:pt x="1298865" y="0"/>
                </a:lnTo>
                <a:lnTo>
                  <a:pt x="1298865" y="772601"/>
                </a:lnTo>
                <a:lnTo>
                  <a:pt x="0" y="772601"/>
                </a:lnTo>
                <a:lnTo>
                  <a:pt x="0" y="0"/>
                </a:lnTo>
                <a:close/>
              </a:path>
            </a:pathLst>
          </a:custGeom>
          <a:blipFill>
            <a:blip r:embed="rId1"/>
            <a:stretch>
              <a:fillRect/>
            </a:stretch>
          </a:blipFill>
        </p:spPr>
      </p:sp>
      <p:sp>
        <p:nvSpPr>
          <p:cNvPr id="10" name="文本框 9"/>
          <p:cNvSpPr txBox="1"/>
          <p:nvPr/>
        </p:nvSpPr>
        <p:spPr>
          <a:xfrm>
            <a:off x="509270" y="1210310"/>
            <a:ext cx="17070070" cy="275590"/>
          </a:xfrm>
          <a:prstGeom prst="rect">
            <a:avLst/>
          </a:prstGeom>
          <a:noFill/>
        </p:spPr>
        <p:txBody>
          <a:bodyPr wrap="square">
            <a:noAutofit/>
          </a:bodyPr>
          <a:lstStyle/>
          <a:p>
            <a:pPr marR="0" lvl="0" indent="0" algn="ctr" fontAlgn="auto">
              <a:lnSpc>
                <a:spcPts val="4000"/>
              </a:lnSpc>
              <a:spcBef>
                <a:spcPts val="0"/>
              </a:spcBef>
              <a:spcAft>
                <a:spcPts val="0"/>
              </a:spcAft>
              <a:buClrTx/>
              <a:buSzTx/>
              <a:buFontTx/>
              <a:buNone/>
              <a:defRPr/>
            </a:pPr>
            <a:r>
              <a:rPr lang="zh-CN" altLang="en-US" sz="3600" b="1" dirty="0">
                <a:solidFill>
                  <a:schemeClr val="tx1"/>
                </a:solidFill>
                <a:latin typeface="黑体" panose="02010609060101010101" pitchFamily="49" charset="-122"/>
                <a:ea typeface="黑体" panose="02010609060101010101" pitchFamily="49" charset="-122"/>
                <a:cs typeface="黑体-简" panose="02010609060101010101" charset="-122"/>
              </a:rPr>
              <a:t>江苏中特利用</a:t>
            </a:r>
            <a:r>
              <a:rPr lang="en-US" altLang="zh-CN" sz="3600" b="1" dirty="0">
                <a:solidFill>
                  <a:schemeClr val="tx1"/>
                </a:solidFill>
                <a:latin typeface="黑体" panose="02010609060101010101" pitchFamily="49" charset="-122"/>
                <a:ea typeface="黑体" panose="02010609060101010101" pitchFamily="49" charset="-122"/>
                <a:cs typeface="黑体-简" panose="02010609060101010101" charset="-122"/>
              </a:rPr>
              <a:t>TTS-PAUT</a:t>
            </a:r>
            <a:r>
              <a:rPr lang="zh-CN" altLang="en-US" sz="3600" b="1" dirty="0">
                <a:solidFill>
                  <a:schemeClr val="tx1"/>
                </a:solidFill>
                <a:latin typeface="黑体" panose="02010609060101010101" pitchFamily="49" charset="-122"/>
                <a:ea typeface="黑体" panose="02010609060101010101" pitchFamily="49" charset="-122"/>
                <a:cs typeface="黑体-简" panose="02010609060101010101" charset="-122"/>
              </a:rPr>
              <a:t>技术解决了四个国内外多年无法解决的角焊缝检测难题</a:t>
            </a:r>
            <a:endParaRPr lang="zh-CN" altLang="en-US" sz="3600" b="1" dirty="0">
              <a:solidFill>
                <a:schemeClr val="tx1"/>
              </a:solidFill>
              <a:latin typeface="黑体" panose="02010609060101010101" pitchFamily="49" charset="-122"/>
              <a:ea typeface="黑体" panose="02010609060101010101" pitchFamily="49" charset="-122"/>
              <a:cs typeface="黑体-简" panose="02010609060101010101" charset="-122"/>
            </a:endParaRPr>
          </a:p>
        </p:txBody>
      </p:sp>
      <p:sp>
        <p:nvSpPr>
          <p:cNvPr id="11" name="文本框 10"/>
          <p:cNvSpPr txBox="1"/>
          <p:nvPr/>
        </p:nvSpPr>
        <p:spPr>
          <a:xfrm>
            <a:off x="914400" y="2113280"/>
            <a:ext cx="7903210" cy="7244080"/>
          </a:xfrm>
          <a:prstGeom prst="rect">
            <a:avLst/>
          </a:prstGeom>
          <a:noFill/>
          <a:ln w="38100">
            <a:solidFill>
              <a:schemeClr val="tx2">
                <a:lumMod val="75000"/>
              </a:schemeClr>
            </a:solidFill>
          </a:ln>
        </p:spPr>
        <p:txBody>
          <a:bodyPr wrap="square" rtlCol="0" anchor="t">
            <a:noAutofit/>
          </a:bodyPr>
          <a:lstStyle/>
          <a:p>
            <a:pPr>
              <a:lnSpc>
                <a:spcPct val="150000"/>
              </a:lnSpc>
            </a:pPr>
            <a:r>
              <a:rPr lang="zh-CN" altLang="en-US" sz="2800" b="1">
                <a:solidFill>
                  <a:srgbClr val="C00000"/>
                </a:solidFill>
                <a:latin typeface="黑体" panose="02010609060101010101" pitchFamily="49" charset="-122"/>
                <a:ea typeface="黑体" panose="02010609060101010101" pitchFamily="49" charset="-122"/>
              </a:rPr>
              <a:t>一、高压加氢空冷器管子管板角焊缝检测难题</a:t>
            </a:r>
            <a:endParaRPr lang="zh-CN" altLang="en-US" sz="2800" b="1">
              <a:solidFill>
                <a:srgbClr val="C00000"/>
              </a:solidFill>
              <a:latin typeface="黑体" panose="02010609060101010101" pitchFamily="49" charset="-122"/>
              <a:ea typeface="黑体" panose="02010609060101010101" pitchFamily="49" charset="-122"/>
            </a:endParaRPr>
          </a:p>
          <a:p>
            <a:pPr indent="0" fontAlgn="auto">
              <a:lnSpc>
                <a:spcPct val="125000"/>
              </a:lnSpc>
            </a:pPr>
            <a:r>
              <a:rPr lang="zh-CN" altLang="en-US" sz="2800" b="1">
                <a:solidFill>
                  <a:schemeClr val="tx1"/>
                </a:solidFill>
                <a:latin typeface="黑体" panose="02010609060101010101" pitchFamily="49" charset="-122"/>
                <a:ea typeface="黑体" panose="02010609060101010101" pitchFamily="49" charset="-122"/>
              </a:rPr>
              <a:t>为防止氢气泄漏，高压加氢空冷器管箱采用整体焊接结构。为了防止管箱变形，</a:t>
            </a:r>
            <a:r>
              <a:rPr lang="zh-CN" altLang="en-US" sz="2800" b="1">
                <a:solidFill>
                  <a:srgbClr val="C00000"/>
                </a:solidFill>
                <a:latin typeface="黑体" panose="02010609060101010101" pitchFamily="49" charset="-122"/>
                <a:ea typeface="黑体" panose="02010609060101010101" pitchFamily="49" charset="-122"/>
              </a:rPr>
              <a:t>必须先</a:t>
            </a:r>
            <a:r>
              <a:rPr lang="zh-CN" altLang="en-US" sz="2800" b="1">
                <a:solidFill>
                  <a:srgbClr val="C00000"/>
                </a:solidFill>
                <a:latin typeface="黑体" panose="02010609060101010101" pitchFamily="49" charset="-122"/>
                <a:ea typeface="黑体" panose="02010609060101010101" pitchFamily="49" charset="-122"/>
                <a:sym typeface="+mn-ea"/>
              </a:rPr>
              <a:t>完成管箱焊接，然后再焊接</a:t>
            </a:r>
            <a:r>
              <a:rPr lang="zh-CN" altLang="en-US" sz="2800" b="1">
                <a:solidFill>
                  <a:srgbClr val="C00000"/>
                </a:solidFill>
                <a:latin typeface="黑体" panose="02010609060101010101" pitchFamily="49" charset="-122"/>
                <a:ea typeface="黑体" panose="02010609060101010101" pitchFamily="49" charset="-122"/>
              </a:rPr>
              <a:t>管子管板角焊缝。</a:t>
            </a:r>
            <a:r>
              <a:rPr lang="zh-CN" altLang="en-US" sz="2800" b="1">
                <a:solidFill>
                  <a:schemeClr val="tx1"/>
                </a:solidFill>
                <a:latin typeface="黑体" panose="02010609060101010101" pitchFamily="49" charset="-122"/>
                <a:ea typeface="黑体" panose="02010609060101010101" pitchFamily="49" charset="-122"/>
              </a:rPr>
              <a:t>采用</a:t>
            </a:r>
            <a:r>
              <a:rPr lang="zh-CN" altLang="en-US" sz="2800" b="1">
                <a:latin typeface="黑体" panose="02010609060101010101" pitchFamily="49" charset="-122"/>
                <a:ea typeface="黑体" panose="02010609060101010101" pitchFamily="49" charset="-122"/>
                <a:sym typeface="+mn-ea"/>
              </a:rPr>
              <a:t>长臂焊枪从丝堵孔伸进管箱焊接角焊缝难度大，质量难以保证。</a:t>
            </a:r>
            <a:r>
              <a:rPr lang="en-US" altLang="zh-CN" sz="2800" b="1">
                <a:solidFill>
                  <a:srgbClr val="C00000"/>
                </a:solidFill>
                <a:latin typeface="黑体" panose="02010609060101010101" pitchFamily="49" charset="-122"/>
                <a:ea typeface="黑体" panose="02010609060101010101" pitchFamily="49" charset="-122"/>
              </a:rPr>
              <a:t>由于</a:t>
            </a:r>
            <a:r>
              <a:rPr lang="zh-CN" altLang="en-US" sz="2800" b="1">
                <a:solidFill>
                  <a:srgbClr val="C00000"/>
                </a:solidFill>
                <a:latin typeface="黑体" panose="02010609060101010101" pitchFamily="49" charset="-122"/>
                <a:ea typeface="黑体" panose="02010609060101010101" pitchFamily="49" charset="-122"/>
              </a:rPr>
              <a:t>角焊缝被管箱遮挡，</a:t>
            </a:r>
            <a:r>
              <a:rPr lang="en-US" altLang="zh-CN" sz="2800" b="1">
                <a:solidFill>
                  <a:srgbClr val="C00000"/>
                </a:solidFill>
                <a:latin typeface="黑体" panose="02010609060101010101" pitchFamily="49" charset="-122"/>
                <a:ea typeface="黑体" panose="02010609060101010101" pitchFamily="49" charset="-122"/>
              </a:rPr>
              <a:t>TTS-RT</a:t>
            </a:r>
            <a:r>
              <a:rPr lang="zh-CN" altLang="en-US" sz="2800" b="1">
                <a:solidFill>
                  <a:srgbClr val="C00000"/>
                </a:solidFill>
                <a:latin typeface="黑体" panose="02010609060101010101" pitchFamily="49" charset="-122"/>
                <a:ea typeface="黑体" panose="02010609060101010101" pitchFamily="49" charset="-122"/>
              </a:rPr>
              <a:t>无法实施，</a:t>
            </a:r>
            <a:r>
              <a:rPr lang="zh-CN" altLang="en-US" sz="2800" b="1">
                <a:solidFill>
                  <a:schemeClr val="tx1"/>
                </a:solidFill>
                <a:latin typeface="黑体" panose="02010609060101010101" pitchFamily="49" charset="-122"/>
                <a:ea typeface="黑体" panose="02010609060101010101" pitchFamily="49" charset="-122"/>
              </a:rPr>
              <a:t>致使</a:t>
            </a:r>
            <a:r>
              <a:rPr lang="zh-CN" altLang="en-US" sz="2800" b="1">
                <a:latin typeface="黑体" panose="02010609060101010101" pitchFamily="49" charset="-122"/>
                <a:ea typeface="黑体" panose="02010609060101010101" pitchFamily="49" charset="-122"/>
                <a:sym typeface="+mn-ea"/>
              </a:rPr>
              <a:t>空冷器泄漏失火事故频发，是炼化装置生产的重大隐患。</a:t>
            </a:r>
            <a:r>
              <a:rPr lang="en-US" altLang="zh-CN" sz="2800" b="1">
                <a:solidFill>
                  <a:srgbClr val="C00000"/>
                </a:solidFill>
                <a:latin typeface="黑体" panose="02010609060101010101" pitchFamily="49" charset="-122"/>
                <a:ea typeface="黑体" panose="02010609060101010101" pitchFamily="49" charset="-122"/>
              </a:rPr>
              <a:t>TTS-PAUT</a:t>
            </a:r>
            <a:r>
              <a:rPr lang="zh-CN" altLang="en-US" sz="2800" b="1">
                <a:solidFill>
                  <a:srgbClr val="C00000"/>
                </a:solidFill>
                <a:latin typeface="黑体" panose="02010609060101010101" pitchFamily="49" charset="-122"/>
                <a:ea typeface="黑体" panose="02010609060101010101" pitchFamily="49" charset="-122"/>
              </a:rPr>
              <a:t>特制超长前端可以穿过管箱扫查角焊缝，使</a:t>
            </a:r>
            <a:r>
              <a:rPr lang="zh-CN" altLang="en-US" sz="2800" b="1">
                <a:solidFill>
                  <a:srgbClr val="C00000"/>
                </a:solidFill>
                <a:latin typeface="黑体" panose="02010609060101010101" pitchFamily="49" charset="-122"/>
                <a:ea typeface="黑体" panose="02010609060101010101" pitchFamily="49" charset="-122"/>
                <a:sym typeface="+mn-ea"/>
              </a:rPr>
              <a:t>这个难题得到</a:t>
            </a:r>
            <a:r>
              <a:rPr lang="zh-CN" altLang="en-US" sz="2800" b="1">
                <a:solidFill>
                  <a:srgbClr val="C00000"/>
                </a:solidFill>
                <a:latin typeface="黑体" panose="02010609060101010101" pitchFamily="49" charset="-122"/>
                <a:ea typeface="黑体" panose="02010609060101010101" pitchFamily="49" charset="-122"/>
              </a:rPr>
              <a:t>解决。</a:t>
            </a:r>
            <a:endParaRPr lang="zh-CN" altLang="en-US" sz="2800" b="1" dirty="0">
              <a:solidFill>
                <a:srgbClr val="C00000"/>
              </a:solidFill>
              <a:latin typeface="黑体" panose="02010609060101010101" pitchFamily="49" charset="-122"/>
              <a:ea typeface="黑体" panose="02010609060101010101" pitchFamily="49" charset="-122"/>
              <a:sym typeface="+mn-ea"/>
            </a:endParaRPr>
          </a:p>
        </p:txBody>
      </p:sp>
      <p:pic>
        <p:nvPicPr>
          <p:cNvPr id="13" name="内容占位符 4"/>
          <p:cNvPicPr>
            <a:picLocks noChangeAspect="1" noChangeArrowheads="1"/>
          </p:cNvPicPr>
          <p:nvPr/>
        </p:nvPicPr>
        <p:blipFill rotWithShape="1">
          <a:blip r:embed="rId2">
            <a:extLst>
              <a:ext uri="{28A0092B-C50C-407E-A947-70E740481C1C}">
                <a14:useLocalDpi xmlns:a14="http://schemas.microsoft.com/office/drawing/2010/main" val="0"/>
              </a:ext>
            </a:extLst>
          </a:blip>
          <a:srcRect l="31770" t="20582" b="12841"/>
          <a:stretch>
            <a:fillRect/>
          </a:stretch>
        </p:blipFill>
        <p:spPr>
          <a:xfrm flipH="1">
            <a:off x="914400" y="7449185"/>
            <a:ext cx="2308860" cy="1791335"/>
          </a:xfrm>
          <a:prstGeom prst="rect">
            <a:avLst/>
          </a:prstGeom>
        </p:spPr>
      </p:pic>
      <p:pic>
        <p:nvPicPr>
          <p:cNvPr id="5" name="图片 1" descr="screenshot_20260517_093736"/>
          <p:cNvPicPr>
            <a:picLocks noChangeAspect="1"/>
          </p:cNvPicPr>
          <p:nvPr/>
        </p:nvPicPr>
        <p:blipFill>
          <a:blip r:embed="rId3"/>
          <a:srcRect l="46873" t="23947" r="10339" b="28032"/>
          <a:stretch>
            <a:fillRect/>
          </a:stretch>
        </p:blipFill>
        <p:spPr>
          <a:xfrm>
            <a:off x="5943600" y="7498715"/>
            <a:ext cx="2783840" cy="1769745"/>
          </a:xfrm>
          <a:prstGeom prst="rect">
            <a:avLst/>
          </a:prstGeom>
        </p:spPr>
      </p:pic>
      <p:pic>
        <p:nvPicPr>
          <p:cNvPr id="22" name="图片 21" descr="screenshot_20260531_164752_cn.wps.office.hap"/>
          <p:cNvPicPr>
            <a:picLocks noChangeAspect="1"/>
          </p:cNvPicPr>
          <p:nvPr/>
        </p:nvPicPr>
        <p:blipFill>
          <a:blip r:embed="rId4"/>
          <a:srcRect l="31235" t="50000" r="37160" b="16667"/>
          <a:stretch>
            <a:fillRect/>
          </a:stretch>
        </p:blipFill>
        <p:spPr>
          <a:xfrm>
            <a:off x="3276600" y="7429500"/>
            <a:ext cx="2615565" cy="1839595"/>
          </a:xfrm>
          <a:prstGeom prst="rect">
            <a:avLst/>
          </a:prstGeom>
        </p:spPr>
      </p:pic>
      <p:sp>
        <p:nvSpPr>
          <p:cNvPr id="6" name="文本框 5"/>
          <p:cNvSpPr txBox="1"/>
          <p:nvPr/>
        </p:nvSpPr>
        <p:spPr>
          <a:xfrm>
            <a:off x="9020810" y="2113280"/>
            <a:ext cx="8084185" cy="7261225"/>
          </a:xfrm>
          <a:prstGeom prst="rect">
            <a:avLst/>
          </a:prstGeom>
          <a:noFill/>
          <a:ln w="28575">
            <a:solidFill>
              <a:schemeClr val="tx2">
                <a:lumMod val="75000"/>
              </a:schemeClr>
            </a:solidFill>
          </a:ln>
        </p:spPr>
        <p:txBody>
          <a:bodyPr wrap="square" rtlCol="0" anchor="t">
            <a:noAutofit/>
          </a:bodyPr>
          <a:lstStyle/>
          <a:p>
            <a:pPr indent="0" fontAlgn="auto">
              <a:lnSpc>
                <a:spcPct val="130000"/>
              </a:lnSpc>
              <a:spcBef>
                <a:spcPts val="1200"/>
              </a:spcBef>
            </a:pPr>
            <a:endParaRPr lang="zh-CN" altLang="en-US" sz="2800" b="1">
              <a:solidFill>
                <a:srgbClr val="C00000"/>
              </a:solidFill>
              <a:latin typeface="黑体" panose="02010609060101010101" pitchFamily="49" charset="-122"/>
              <a:ea typeface="黑体" panose="02010609060101010101" pitchFamily="49" charset="-122"/>
              <a:cs typeface="黑体-简" panose="02010609060101010101" charset="-122"/>
              <a:sym typeface="+mn-ea"/>
            </a:endParaRPr>
          </a:p>
        </p:txBody>
      </p:sp>
      <p:pic>
        <p:nvPicPr>
          <p:cNvPr id="14" name="图片 13" descr="screenshot_20260601_142330_cn.wps.office.hap"/>
          <p:cNvPicPr>
            <a:picLocks noChangeAspect="1"/>
          </p:cNvPicPr>
          <p:nvPr/>
        </p:nvPicPr>
        <p:blipFill>
          <a:blip r:embed="rId5"/>
          <a:srcRect l="13951" t="34444" r="21852" b="29259"/>
          <a:stretch>
            <a:fillRect/>
          </a:stretch>
        </p:blipFill>
        <p:spPr>
          <a:xfrm>
            <a:off x="9067800" y="6322060"/>
            <a:ext cx="7964170" cy="3002915"/>
          </a:xfrm>
          <a:prstGeom prst="rect">
            <a:avLst/>
          </a:prstGeom>
        </p:spPr>
      </p:pic>
      <p:pic>
        <p:nvPicPr>
          <p:cNvPr id="7" name="图片 1" descr="49894ab1738ee584b4fb85b61f7fdb0"/>
          <p:cNvPicPr>
            <a:picLocks noChangeAspect="1"/>
          </p:cNvPicPr>
          <p:nvPr/>
        </p:nvPicPr>
        <p:blipFill>
          <a:blip r:embed="rId6"/>
          <a:srcRect b="13476"/>
          <a:stretch>
            <a:fillRect/>
          </a:stretch>
        </p:blipFill>
        <p:spPr>
          <a:xfrm>
            <a:off x="14935200" y="2840990"/>
            <a:ext cx="2047240" cy="3413760"/>
          </a:xfrm>
          <a:prstGeom prst="rect">
            <a:avLst/>
          </a:prstGeom>
        </p:spPr>
      </p:pic>
      <p:sp>
        <p:nvSpPr>
          <p:cNvPr id="8" name="文本框 7"/>
          <p:cNvSpPr txBox="1"/>
          <p:nvPr/>
        </p:nvSpPr>
        <p:spPr>
          <a:xfrm>
            <a:off x="9144000" y="2102485"/>
            <a:ext cx="7915910" cy="835660"/>
          </a:xfrm>
          <a:prstGeom prst="rect">
            <a:avLst/>
          </a:prstGeom>
          <a:noFill/>
        </p:spPr>
        <p:txBody>
          <a:bodyPr wrap="square" rtlCol="0" anchor="t">
            <a:noAutofit/>
          </a:bodyPr>
          <a:lstStyle/>
          <a:p>
            <a:pPr indent="0" fontAlgn="auto">
              <a:lnSpc>
                <a:spcPct val="130000"/>
              </a:lnSpc>
              <a:spcBef>
                <a:spcPts val="1200"/>
              </a:spcBef>
            </a:pPr>
            <a:r>
              <a:rPr lang="zh-CN" altLang="en-US" sz="2800" b="1">
                <a:solidFill>
                  <a:srgbClr val="C00000"/>
                </a:solidFill>
                <a:latin typeface="黑体" panose="02010609060101010101" pitchFamily="49" charset="-122"/>
                <a:ea typeface="黑体" panose="02010609060101010101" pitchFamily="49" charset="-122"/>
                <a:sym typeface="+mn-ea"/>
              </a:rPr>
              <a:t>二、超大直径超深坡口角焊缝检测难题</a:t>
            </a:r>
            <a:endParaRPr lang="zh-CN" altLang="en-US" sz="2800" b="1">
              <a:solidFill>
                <a:schemeClr val="tx1"/>
              </a:solidFill>
              <a:latin typeface="黑体" panose="02010609060101010101" pitchFamily="49" charset="-122"/>
              <a:ea typeface="黑体" panose="02010609060101010101" pitchFamily="49" charset="-122"/>
              <a:sym typeface="+mn-ea"/>
            </a:endParaRPr>
          </a:p>
          <a:p>
            <a:pPr indent="0" fontAlgn="auto">
              <a:lnSpc>
                <a:spcPct val="130000"/>
              </a:lnSpc>
            </a:pPr>
            <a:endParaRPr lang="zh-CN" altLang="en-US" sz="2800" b="1">
              <a:solidFill>
                <a:schemeClr val="tx1"/>
              </a:solidFill>
              <a:latin typeface="黑体" panose="02010609060101010101" pitchFamily="49" charset="-122"/>
              <a:ea typeface="黑体" panose="02010609060101010101" pitchFamily="49" charset="-122"/>
              <a:sym typeface="+mn-ea"/>
            </a:endParaRPr>
          </a:p>
        </p:txBody>
      </p:sp>
      <p:sp>
        <p:nvSpPr>
          <p:cNvPr id="9" name="文本框 8"/>
          <p:cNvSpPr txBox="1"/>
          <p:nvPr/>
        </p:nvSpPr>
        <p:spPr>
          <a:xfrm>
            <a:off x="9144000" y="2705100"/>
            <a:ext cx="5886450" cy="3623310"/>
          </a:xfrm>
          <a:prstGeom prst="rect">
            <a:avLst/>
          </a:prstGeom>
          <a:noFill/>
        </p:spPr>
        <p:txBody>
          <a:bodyPr wrap="square" rtlCol="0" anchor="t">
            <a:noAutofit/>
          </a:bodyPr>
          <a:lstStyle/>
          <a:p>
            <a:pPr indent="0" fontAlgn="auto">
              <a:lnSpc>
                <a:spcPct val="120000"/>
              </a:lnSpc>
            </a:pPr>
            <a:r>
              <a:rPr lang="en-US" altLang="zh-CN" sz="2800" b="1">
                <a:solidFill>
                  <a:schemeClr val="tx1"/>
                </a:solidFill>
                <a:latin typeface="黑体" panose="02010609060101010101" pitchFamily="49" charset="-122"/>
                <a:ea typeface="黑体" panose="02010609060101010101" pitchFamily="49" charset="-122"/>
                <a:sym typeface="+mn-ea"/>
              </a:rPr>
              <a:t>2024</a:t>
            </a:r>
            <a:r>
              <a:rPr lang="zh-CN" altLang="en-US" sz="2800" b="1">
                <a:solidFill>
                  <a:schemeClr val="tx1"/>
                </a:solidFill>
                <a:latin typeface="黑体" panose="02010609060101010101" pitchFamily="49" charset="-122"/>
                <a:ea typeface="黑体" panose="02010609060101010101" pitchFamily="49" charset="-122"/>
                <a:sym typeface="+mn-ea"/>
              </a:rPr>
              <a:t>年</a:t>
            </a:r>
            <a:r>
              <a:rPr lang="en-US" altLang="zh-CN" sz="2800" b="1">
                <a:solidFill>
                  <a:schemeClr val="tx1"/>
                </a:solidFill>
                <a:latin typeface="黑体" panose="02010609060101010101" pitchFamily="49" charset="-122"/>
                <a:ea typeface="黑体" panose="02010609060101010101" pitchFamily="49" charset="-122"/>
                <a:sym typeface="+mn-ea"/>
              </a:rPr>
              <a:t>8</a:t>
            </a:r>
            <a:r>
              <a:rPr lang="zh-CN" altLang="en-US" sz="2800" b="1">
                <a:solidFill>
                  <a:schemeClr val="tx1"/>
                </a:solidFill>
                <a:latin typeface="黑体" panose="02010609060101010101" pitchFamily="49" charset="-122"/>
                <a:ea typeface="黑体" panose="02010609060101010101" pitchFamily="49" charset="-122"/>
                <a:sym typeface="+mn-ea"/>
              </a:rPr>
              <a:t>月，江苏中特对某新能源装备制造厂的</a:t>
            </a:r>
            <a:r>
              <a:rPr lang="zh-CN" altLang="en-US" sz="2800" b="1">
                <a:solidFill>
                  <a:srgbClr val="C00000"/>
                </a:solidFill>
                <a:latin typeface="黑体" panose="02010609060101010101" pitchFamily="49" charset="-122"/>
                <a:ea typeface="黑体" panose="02010609060101010101" pitchFamily="49" charset="-122"/>
                <a:sym typeface="+mn-ea"/>
              </a:rPr>
              <a:t>多晶硅还原炉</a:t>
            </a:r>
            <a:r>
              <a:rPr lang="en-US" altLang="zh-CN" sz="2800" b="1">
                <a:solidFill>
                  <a:schemeClr val="tx1"/>
                </a:solidFill>
                <a:latin typeface="黑体" panose="02010609060101010101" pitchFamily="49" charset="-122"/>
                <a:ea typeface="黑体" panose="02010609060101010101" pitchFamily="49" charset="-122"/>
                <a:sym typeface="+mn-ea"/>
              </a:rPr>
              <a:t>2900</a:t>
            </a:r>
            <a:r>
              <a:rPr lang="zh-CN" altLang="en-US" sz="2800" b="1">
                <a:solidFill>
                  <a:schemeClr val="tx1"/>
                </a:solidFill>
                <a:latin typeface="黑体" panose="02010609060101010101" pitchFamily="49" charset="-122"/>
                <a:ea typeface="黑体" panose="02010609060101010101" pitchFamily="49" charset="-122"/>
                <a:sym typeface="+mn-ea"/>
              </a:rPr>
              <a:t>个管子管板角焊缝实施了检测。</a:t>
            </a:r>
            <a:r>
              <a:rPr lang="zh-CN" altLang="en-US" sz="2800" b="1">
                <a:solidFill>
                  <a:srgbClr val="C00000"/>
                </a:solidFill>
                <a:latin typeface="黑体" panose="02010609060101010101" pitchFamily="49" charset="-122"/>
                <a:ea typeface="黑体" panose="02010609060101010101" pitchFamily="49" charset="-122"/>
                <a:sym typeface="+mn-ea"/>
              </a:rPr>
              <a:t>管子规格分别为</a:t>
            </a:r>
            <a:r>
              <a:rPr lang="en-US" altLang="zh-CN"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Φ133</a:t>
            </a:r>
            <a:r>
              <a:rPr lang="zh-CN" altLang="en-US"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a:t>
            </a:r>
            <a:r>
              <a:rPr lang="en-US" altLang="zh-CN"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11.5mm</a:t>
            </a:r>
            <a:r>
              <a:rPr lang="zh-CN" altLang="en-US"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和</a:t>
            </a:r>
            <a:r>
              <a:rPr lang="en-US" altLang="zh-CN"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Φ110</a:t>
            </a:r>
            <a:r>
              <a:rPr lang="zh-CN" altLang="en-US"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a:t>
            </a:r>
            <a:r>
              <a:rPr lang="en-US" altLang="zh-CN"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 12mm</a:t>
            </a:r>
            <a:r>
              <a:rPr lang="zh-CN" altLang="en-US"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，坡口深度均为</a:t>
            </a:r>
            <a:r>
              <a:rPr lang="en-US" altLang="zh-CN" sz="2800" b="1">
                <a:solidFill>
                  <a:srgbClr val="C00000"/>
                </a:solidFill>
                <a:latin typeface="黑体" panose="02010609060101010101" pitchFamily="49" charset="-122"/>
                <a:ea typeface="黑体" panose="02010609060101010101" pitchFamily="49" charset="-122"/>
                <a:cs typeface="黑体-简" panose="02010609060101010101" charset="-122"/>
                <a:sym typeface="+mn-ea"/>
              </a:rPr>
              <a:t>40mm</a:t>
            </a:r>
            <a:r>
              <a:rPr lang="zh-CN" altLang="en-US" sz="2800" b="1">
                <a:solidFill>
                  <a:schemeClr val="tx1"/>
                </a:solidFill>
                <a:latin typeface="黑体" panose="02010609060101010101" pitchFamily="49" charset="-122"/>
                <a:ea typeface="黑体" panose="02010609060101010101" pitchFamily="49" charset="-122"/>
                <a:cs typeface="黑体-简" panose="02010609060101010101" charset="-122"/>
                <a:sym typeface="+mn-ea"/>
              </a:rPr>
              <a:t>。此类</a:t>
            </a:r>
            <a:r>
              <a:rPr lang="zh-CN" altLang="en-US" sz="2800" b="1">
                <a:solidFill>
                  <a:schemeClr val="tx1"/>
                </a:solidFill>
                <a:latin typeface="黑体" panose="02010609060101010101" pitchFamily="49" charset="-122"/>
                <a:ea typeface="黑体" panose="02010609060101010101" pitchFamily="49" charset="-122"/>
                <a:sym typeface="+mn-ea"/>
              </a:rPr>
              <a:t>超大直径超深坡口角焊缝检测，除了江苏中特</a:t>
            </a:r>
            <a:r>
              <a:rPr lang="en-US" altLang="zh-CN" sz="2800" b="1">
                <a:solidFill>
                  <a:schemeClr val="tx1"/>
                </a:solidFill>
                <a:latin typeface="黑体" panose="02010609060101010101" pitchFamily="49" charset="-122"/>
                <a:ea typeface="黑体" panose="02010609060101010101" pitchFamily="49" charset="-122"/>
                <a:sym typeface="+mn-ea"/>
              </a:rPr>
              <a:t>TTS-PAUT</a:t>
            </a:r>
            <a:r>
              <a:rPr lang="zh-CN" altLang="en-US" sz="2800" b="1">
                <a:solidFill>
                  <a:schemeClr val="tx1"/>
                </a:solidFill>
                <a:latin typeface="黑体" panose="02010609060101010101" pitchFamily="49" charset="-122"/>
                <a:ea typeface="黑体" panose="02010609060101010101" pitchFamily="49" charset="-122"/>
                <a:sym typeface="+mn-ea"/>
              </a:rPr>
              <a:t>，别无他法。</a:t>
            </a:r>
            <a:endParaRPr lang="zh-CN" altLang="en-US" sz="2800" b="1">
              <a:solidFill>
                <a:schemeClr val="tx1"/>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7" name="Group 7"/>
          <p:cNvGrpSpPr/>
          <p:nvPr/>
        </p:nvGrpSpPr>
        <p:grpSpPr>
          <a:xfrm rot="-5400000">
            <a:off x="7471520" y="-563770"/>
            <a:ext cx="3413540" cy="18288000"/>
            <a:chOff x="0" y="0"/>
            <a:chExt cx="899039" cy="4816593"/>
          </a:xfrm>
        </p:grpSpPr>
        <p:sp>
          <p:nvSpPr>
            <p:cNvPr id="8"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9" name="TextBox 9"/>
            <p:cNvSpPr txBox="1"/>
            <p:nvPr/>
          </p:nvSpPr>
          <p:spPr>
            <a:xfrm>
              <a:off x="0"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7600950" y="-7600950"/>
            <a:ext cx="308610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图片 14" descr="screenshot_20260601_205854_cn.wps.office.hap"/>
          <p:cNvPicPr>
            <a:picLocks noChangeAspect="1"/>
          </p:cNvPicPr>
          <p:nvPr/>
        </p:nvPicPr>
        <p:blipFill>
          <a:blip r:embed="rId1"/>
          <a:srcRect l="28272" t="38148" r="48519" b="23975"/>
          <a:stretch>
            <a:fillRect/>
          </a:stretch>
        </p:blipFill>
        <p:spPr>
          <a:xfrm>
            <a:off x="788670" y="5295900"/>
            <a:ext cx="4164965" cy="4518660"/>
          </a:xfrm>
          <a:prstGeom prst="rect">
            <a:avLst/>
          </a:prstGeom>
        </p:spPr>
      </p:pic>
      <p:pic>
        <p:nvPicPr>
          <p:cNvPr id="16" name="图片 15" descr="screenshot_20260601_205854_cn.wps.office.hap"/>
          <p:cNvPicPr>
            <a:picLocks noChangeAspect="1"/>
          </p:cNvPicPr>
          <p:nvPr/>
        </p:nvPicPr>
        <p:blipFill>
          <a:blip r:embed="rId2"/>
          <a:srcRect l="59053" t="38148" r="16914" b="22593"/>
          <a:stretch>
            <a:fillRect/>
          </a:stretch>
        </p:blipFill>
        <p:spPr>
          <a:xfrm>
            <a:off x="5029200" y="5295900"/>
            <a:ext cx="4149090" cy="4518660"/>
          </a:xfrm>
          <a:prstGeom prst="rect">
            <a:avLst/>
          </a:prstGeom>
        </p:spPr>
      </p:pic>
      <p:pic>
        <p:nvPicPr>
          <p:cNvPr id="17" name="图片 16" descr="screenshot_20260601_210617_cn.wps.office.hap"/>
          <p:cNvPicPr>
            <a:picLocks noChangeAspect="1"/>
          </p:cNvPicPr>
          <p:nvPr/>
        </p:nvPicPr>
        <p:blipFill>
          <a:blip r:embed="rId3"/>
          <a:srcRect l="25802" t="55185" r="18395" b="21111"/>
          <a:stretch>
            <a:fillRect/>
          </a:stretch>
        </p:blipFill>
        <p:spPr>
          <a:xfrm>
            <a:off x="13899515" y="6389370"/>
            <a:ext cx="3700145" cy="1159510"/>
          </a:xfrm>
          <a:prstGeom prst="rect">
            <a:avLst/>
          </a:prstGeom>
        </p:spPr>
      </p:pic>
      <p:pic>
        <p:nvPicPr>
          <p:cNvPr id="19" name="图片 18" descr="screenshot_20260601_210617_cn.wps.office.hap"/>
          <p:cNvPicPr>
            <a:picLocks noChangeAspect="1"/>
          </p:cNvPicPr>
          <p:nvPr/>
        </p:nvPicPr>
        <p:blipFill>
          <a:blip r:embed="rId4"/>
          <a:srcRect l="54139" t="55185" r="32782" b="21111"/>
          <a:stretch>
            <a:fillRect/>
          </a:stretch>
        </p:blipFill>
        <p:spPr>
          <a:xfrm>
            <a:off x="14325600" y="952500"/>
            <a:ext cx="3268980" cy="4321810"/>
          </a:xfrm>
          <a:prstGeom prst="rect">
            <a:avLst/>
          </a:prstGeom>
        </p:spPr>
      </p:pic>
      <p:sp>
        <p:nvSpPr>
          <p:cNvPr id="5" name="矩形 4"/>
          <p:cNvSpPr/>
          <p:nvPr/>
        </p:nvSpPr>
        <p:spPr>
          <a:xfrm>
            <a:off x="788670" y="876300"/>
            <a:ext cx="13324840" cy="4318635"/>
          </a:xfrm>
          <a:prstGeom prst="rect">
            <a:avLst/>
          </a:prstGeom>
          <a:ln w="28575">
            <a:solidFill>
              <a:schemeClr val="accent3">
                <a:lumMod val="50000"/>
              </a:schemeClr>
            </a:solidFill>
          </a:ln>
        </p:spPr>
        <p:txBody>
          <a:bodyPr wrap="square">
            <a:noAutofit/>
          </a:bodyPr>
          <a:lstStyle/>
          <a:p>
            <a:pPr indent="0" fontAlgn="auto">
              <a:lnSpc>
                <a:spcPct val="125000"/>
              </a:lnSpc>
            </a:pPr>
            <a:r>
              <a:rPr lang="zh-CN" altLang="en-US" sz="2600" b="1">
                <a:solidFill>
                  <a:srgbClr val="C00000"/>
                </a:solidFill>
                <a:latin typeface="黑体-简" panose="02010609060101010101" charset="-122"/>
                <a:ea typeface="黑体-简" panose="02010609060101010101" charset="-122"/>
                <a:cs typeface="黑体-简" panose="02010609060101010101" charset="-122"/>
              </a:rPr>
              <a:t>三、角焊缝</a:t>
            </a:r>
            <a:r>
              <a:rPr lang="zh-CN" altLang="en-US" sz="2600" b="1">
                <a:solidFill>
                  <a:srgbClr val="C00000"/>
                </a:solidFill>
                <a:latin typeface="黑体-简" panose="02010609060101010101" charset="-122"/>
                <a:ea typeface="黑体-简" panose="02010609060101010101" charset="-122"/>
                <a:cs typeface="黑体-简" panose="02010609060101010101" charset="-122"/>
                <a:sym typeface="+mn-ea"/>
              </a:rPr>
              <a:t>根部起裂的穿透型裂纹</a:t>
            </a:r>
            <a:r>
              <a:rPr lang="zh-CN" altLang="en-US" sz="2600" b="1">
                <a:solidFill>
                  <a:srgbClr val="C00000"/>
                </a:solidFill>
                <a:latin typeface="黑体-简" panose="02010609060101010101" charset="-122"/>
                <a:ea typeface="黑体-简" panose="02010609060101010101" charset="-122"/>
                <a:cs typeface="黑体-简" panose="02010609060101010101" charset="-122"/>
              </a:rPr>
              <a:t>检测难题</a:t>
            </a:r>
            <a:endParaRPr lang="zh-CN" altLang="en-US" sz="2600" b="1">
              <a:solidFill>
                <a:srgbClr val="C00000"/>
              </a:solidFill>
              <a:latin typeface="黑体-简" panose="02010609060101010101" charset="-122"/>
              <a:ea typeface="黑体-简" panose="02010609060101010101" charset="-122"/>
              <a:cs typeface="黑体-简" panose="02010609060101010101" charset="-122"/>
            </a:endParaRPr>
          </a:p>
          <a:p>
            <a:pPr indent="0" fontAlgn="auto">
              <a:lnSpc>
                <a:spcPct val="125000"/>
              </a:lnSpc>
            </a:pPr>
            <a:r>
              <a:rPr lang="zh-CN" altLang="en-US" sz="2600" b="1">
                <a:solidFill>
                  <a:srgbClr val="C00000"/>
                </a:solidFill>
                <a:latin typeface="黑体-简" panose="02010609060101010101" charset="-122"/>
                <a:ea typeface="黑体-简" panose="02010609060101010101" charset="-122"/>
                <a:cs typeface="黑体-简" panose="02010609060101010101" charset="-122"/>
              </a:rPr>
              <a:t>管子管板角焊缝根部</a:t>
            </a:r>
            <a:r>
              <a:rPr lang="zh-CN" altLang="en-US" sz="2600" b="1">
                <a:solidFill>
                  <a:srgbClr val="C00000"/>
                </a:solidFill>
                <a:latin typeface="黑体-简" panose="02010609060101010101" charset="-122"/>
                <a:ea typeface="黑体-简" panose="02010609060101010101" charset="-122"/>
                <a:cs typeface="黑体-简" panose="02010609060101010101" charset="-122"/>
                <a:sym typeface="+mn-ea"/>
              </a:rPr>
              <a:t>起裂的</a:t>
            </a:r>
            <a:r>
              <a:rPr lang="zh-CN" altLang="en-US" sz="2600" b="1">
                <a:solidFill>
                  <a:srgbClr val="C00000"/>
                </a:solidFill>
                <a:latin typeface="黑体-简" panose="02010609060101010101" charset="-122"/>
                <a:ea typeface="黑体-简" panose="02010609060101010101" charset="-122"/>
                <a:cs typeface="黑体-简" panose="02010609060101010101" charset="-122"/>
              </a:rPr>
              <a:t>穿透型裂纹检测，是国内外长期没有解决的难题。</a:t>
            </a:r>
            <a:r>
              <a:rPr lang="zh-CN" altLang="en-US" sz="2600" b="1">
                <a:solidFill>
                  <a:schemeClr val="tx1"/>
                </a:solidFill>
                <a:latin typeface="黑体-简" panose="02010609060101010101" charset="-122"/>
                <a:ea typeface="黑体-简" panose="02010609060101010101" charset="-122"/>
                <a:cs typeface="黑体-简" panose="02010609060101010101" charset="-122"/>
              </a:rPr>
              <a:t>由于角焊缝结构特殊、裂纹形态特殊、延伸方向特殊，</a:t>
            </a:r>
            <a:r>
              <a:rPr lang="zh-CN" altLang="en-US" sz="2600" b="1">
                <a:solidFill>
                  <a:srgbClr val="C00000"/>
                </a:solidFill>
                <a:latin typeface="黑体-简" panose="02010609060101010101" charset="-122"/>
                <a:ea typeface="黑体-简" panose="02010609060101010101" charset="-122"/>
                <a:cs typeface="黑体-简" panose="02010609060101010101" charset="-122"/>
              </a:rPr>
              <a:t>棒阳极射线和相控阵</a:t>
            </a:r>
            <a:r>
              <a:rPr lang="zh-CN" altLang="en-US" sz="2600" b="1">
                <a:solidFill>
                  <a:srgbClr val="C00000"/>
                </a:solidFill>
                <a:latin typeface="黑体-简" panose="02010609060101010101" charset="-122"/>
                <a:ea typeface="黑体-简" panose="02010609060101010101" charset="-122"/>
                <a:cs typeface="黑体-简" panose="02010609060101010101" charset="-122"/>
                <a:sym typeface="+mn-ea"/>
              </a:rPr>
              <a:t>直射</a:t>
            </a:r>
            <a:r>
              <a:rPr lang="zh-CN" altLang="en-US" sz="2600" b="1">
                <a:solidFill>
                  <a:srgbClr val="C00000"/>
                </a:solidFill>
                <a:latin typeface="黑体-简" panose="02010609060101010101" charset="-122"/>
                <a:ea typeface="黑体-简" panose="02010609060101010101" charset="-122"/>
                <a:cs typeface="黑体-简" panose="02010609060101010101" charset="-122"/>
              </a:rPr>
              <a:t>均无法检出，采用相控阵</a:t>
            </a:r>
            <a:r>
              <a:rPr lang="zh-CN" altLang="en-US" sz="2600" b="1">
                <a:solidFill>
                  <a:srgbClr val="C00000"/>
                </a:solidFill>
                <a:latin typeface="黑体-简" panose="02010609060101010101" charset="-122"/>
                <a:ea typeface="黑体-简" panose="02010609060101010101" charset="-122"/>
                <a:cs typeface="黑体-简" panose="02010609060101010101" charset="-122"/>
                <a:sym typeface="+mn-ea"/>
              </a:rPr>
              <a:t>斜射</a:t>
            </a:r>
            <a:r>
              <a:rPr lang="zh-CN" altLang="en-US" sz="2600" b="1">
                <a:solidFill>
                  <a:srgbClr val="C00000"/>
                </a:solidFill>
                <a:latin typeface="黑体-简" panose="02010609060101010101" charset="-122"/>
                <a:ea typeface="黑体-简" panose="02010609060101010101" charset="-122"/>
                <a:cs typeface="黑体-简" panose="02010609060101010101" charset="-122"/>
              </a:rPr>
              <a:t>产生大量结构干扰波淹没裂纹信号，也很难检出。江苏中特利用自研软件的二维层析切片功能，成功排除斜射产生的结构干扰波，捕捉到</a:t>
            </a:r>
            <a:r>
              <a:rPr lang="zh-CN" altLang="en-US" sz="2600" b="1">
                <a:solidFill>
                  <a:srgbClr val="C00000"/>
                </a:solidFill>
                <a:latin typeface="黑体-简" panose="02010609060101010101" charset="-122"/>
                <a:ea typeface="黑体-简" panose="02010609060101010101" charset="-122"/>
                <a:cs typeface="黑体-简" panose="02010609060101010101" charset="-122"/>
                <a:sym typeface="+mn-ea"/>
              </a:rPr>
              <a:t>裂纹特征信号，</a:t>
            </a:r>
            <a:r>
              <a:rPr lang="zh-CN" altLang="en-US" sz="2600" b="1">
                <a:solidFill>
                  <a:srgbClr val="C00000"/>
                </a:solidFill>
                <a:latin typeface="黑体-简" panose="02010609060101010101" charset="-122"/>
                <a:ea typeface="黑体-简" panose="02010609060101010101" charset="-122"/>
                <a:cs typeface="黑体-简" panose="02010609060101010101" charset="-122"/>
              </a:rPr>
              <a:t>检测出</a:t>
            </a:r>
            <a:r>
              <a:rPr lang="zh-CN" altLang="en-US" sz="2600" b="1">
                <a:solidFill>
                  <a:srgbClr val="C00000"/>
                </a:solidFill>
                <a:latin typeface="黑体-简" panose="02010609060101010101" charset="-122"/>
                <a:ea typeface="黑体-简" panose="02010609060101010101" charset="-122"/>
                <a:cs typeface="黑体-简" panose="02010609060101010101" charset="-122"/>
                <a:sym typeface="+mn-ea"/>
              </a:rPr>
              <a:t>角焊缝根部裂纹</a:t>
            </a:r>
            <a:r>
              <a:rPr lang="zh-CN" altLang="en-US" sz="2600" b="1">
                <a:solidFill>
                  <a:srgbClr val="C00000"/>
                </a:solidFill>
                <a:latin typeface="黑体-简" panose="02010609060101010101" charset="-122"/>
                <a:ea typeface="黑体-简" panose="02010609060101010101" charset="-122"/>
                <a:cs typeface="黑体-简" panose="02010609060101010101" charset="-122"/>
              </a:rPr>
              <a:t>。</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2025</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年</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7</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月</a:t>
            </a:r>
            <a:r>
              <a:rPr lang="zh-CN" altLang="en-US" sz="2600" b="1">
                <a:solidFill>
                  <a:schemeClr val="tx1"/>
                </a:solidFill>
                <a:latin typeface="黑体-简" panose="02010609060101010101" charset="-122"/>
                <a:ea typeface="黑体-简" panose="02010609060101010101" charset="-122"/>
                <a:cs typeface="黑体-简" panose="02010609060101010101" charset="-122"/>
              </a:rPr>
              <a:t>在某跨国企业出现泄漏的</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丙烯酸氧化反应器上抽查</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232</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个管头，发现</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13</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个根部裂纹，对其中</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4</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个铣开验证，准确率</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100%</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8</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月对中国某集团公司怀疑泄漏的尿素高压洗涤器上管板全部</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841</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个管头实施检测，发现</a:t>
            </a:r>
            <a:r>
              <a:rPr lang="en-US" altLang="zh-CN" sz="2600" b="1">
                <a:solidFill>
                  <a:schemeClr val="tx1"/>
                </a:solidFill>
                <a:latin typeface="黑体-简" panose="02010609060101010101" charset="-122"/>
                <a:ea typeface="黑体-简" panose="02010609060101010101" charset="-122"/>
                <a:cs typeface="黑体-简" panose="02010609060101010101" charset="-122"/>
                <a:sym typeface="+mn-ea"/>
              </a:rPr>
              <a:t>207</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个</a:t>
            </a:r>
            <a:r>
              <a:rPr lang="zh-CN" altLang="en-US" sz="2600" b="1">
                <a:latin typeface="黑体-简" panose="02010609060101010101" charset="-122"/>
                <a:ea typeface="黑体-简" panose="02010609060101010101" charset="-122"/>
                <a:cs typeface="黑体-简" panose="02010609060101010101" charset="-122"/>
                <a:sym typeface="+mn-ea"/>
              </a:rPr>
              <a:t>根部有裂纹</a:t>
            </a:r>
            <a:r>
              <a:rPr lang="zh-CN" altLang="en-US" sz="2600" b="1">
                <a:solidFill>
                  <a:schemeClr val="tx1"/>
                </a:solidFill>
                <a:latin typeface="黑体-简" panose="02010609060101010101" charset="-122"/>
                <a:ea typeface="黑体-简" panose="02010609060101010101" charset="-122"/>
                <a:cs typeface="黑体-简" panose="02010609060101010101" charset="-122"/>
                <a:sym typeface="+mn-ea"/>
              </a:rPr>
              <a:t>，结论被业主全部认可。</a:t>
            </a:r>
            <a:endParaRPr lang="zh-CN" altLang="en-US" sz="2600" b="1">
              <a:solidFill>
                <a:schemeClr val="tx1"/>
              </a:solidFill>
              <a:latin typeface="黑体-简" panose="02010609060101010101" charset="-122"/>
              <a:ea typeface="黑体-简" panose="02010609060101010101" charset="-122"/>
              <a:cs typeface="黑体-简" panose="02010609060101010101" charset="-122"/>
              <a:sym typeface="+mn-ea"/>
            </a:endParaRPr>
          </a:p>
        </p:txBody>
      </p:sp>
      <p:sp>
        <p:nvSpPr>
          <p:cNvPr id="11" name="文本框 10"/>
          <p:cNvSpPr txBox="1"/>
          <p:nvPr/>
        </p:nvSpPr>
        <p:spPr>
          <a:xfrm>
            <a:off x="14194155" y="3896360"/>
            <a:ext cx="1224915" cy="783590"/>
          </a:xfrm>
          <a:prstGeom prst="rect">
            <a:avLst/>
          </a:prstGeom>
          <a:solidFill>
            <a:srgbClr val="FFC000"/>
          </a:solidFill>
        </p:spPr>
        <p:txBody>
          <a:bodyPr wrap="square" rtlCol="0">
            <a:noAutofit/>
          </a:bodyPr>
          <a:lstStyle/>
          <a:p>
            <a:r>
              <a:rPr lang="zh-CN" altLang="en-US" sz="2000">
                <a:latin typeface="黑体-简" panose="02010609060101010101" charset="-122"/>
                <a:ea typeface="黑体-简" panose="02010609060101010101" charset="-122"/>
              </a:rPr>
              <a:t>根部裂纹特征信号</a:t>
            </a:r>
            <a:endParaRPr lang="zh-CN" altLang="en-US" sz="2000">
              <a:latin typeface="黑体-简" panose="02010609060101010101" charset="-122"/>
              <a:ea typeface="黑体-简" panose="02010609060101010101" charset="-122"/>
            </a:endParaRPr>
          </a:p>
        </p:txBody>
      </p:sp>
      <p:pic>
        <p:nvPicPr>
          <p:cNvPr id="6" name="图片 5"/>
          <p:cNvPicPr>
            <a:picLocks noChangeAspect="1"/>
          </p:cNvPicPr>
          <p:nvPr/>
        </p:nvPicPr>
        <p:blipFill>
          <a:blip r:embed="rId5"/>
          <a:srcRect l="21339" t="28151" r="39494" b="12143"/>
          <a:stretch>
            <a:fillRect/>
          </a:stretch>
        </p:blipFill>
        <p:spPr>
          <a:xfrm>
            <a:off x="9236710" y="5379085"/>
            <a:ext cx="4627880" cy="4410710"/>
          </a:xfrm>
          <a:prstGeom prst="rect">
            <a:avLst/>
          </a:prstGeom>
          <a:ln>
            <a:solidFill>
              <a:schemeClr val="tx1"/>
            </a:solidFill>
          </a:ln>
        </p:spPr>
      </p:pic>
      <p:pic>
        <p:nvPicPr>
          <p:cNvPr id="10" name="图片 9" descr="screenshot_20260604_141958_cn.wps.office.hap"/>
          <p:cNvPicPr>
            <a:picLocks noChangeAspect="1"/>
          </p:cNvPicPr>
          <p:nvPr/>
        </p:nvPicPr>
        <p:blipFill>
          <a:blip r:embed="rId6"/>
          <a:srcRect l="20370" t="28519" r="21852" b="23333"/>
          <a:stretch>
            <a:fillRect/>
          </a:stretch>
        </p:blipFill>
        <p:spPr>
          <a:xfrm>
            <a:off x="13895070" y="7581900"/>
            <a:ext cx="3627755" cy="2159635"/>
          </a:xfrm>
          <a:prstGeom prst="rect">
            <a:avLst/>
          </a:prstGeom>
        </p:spPr>
      </p:pic>
      <p:pic>
        <p:nvPicPr>
          <p:cNvPr id="13" name="图片 12" descr="screenshot_20260615_100720_cn.wps.office.hap"/>
          <p:cNvPicPr>
            <a:picLocks noChangeAspect="1"/>
          </p:cNvPicPr>
          <p:nvPr/>
        </p:nvPicPr>
        <p:blipFill>
          <a:blip r:embed="rId7"/>
          <a:srcRect l="24321" t="41852" r="46543" b="36927"/>
          <a:stretch>
            <a:fillRect/>
          </a:stretch>
        </p:blipFill>
        <p:spPr>
          <a:xfrm>
            <a:off x="15773400" y="5372100"/>
            <a:ext cx="1779270" cy="984250"/>
          </a:xfrm>
          <a:prstGeom prst="rect">
            <a:avLst/>
          </a:prstGeom>
        </p:spPr>
      </p:pic>
      <p:pic>
        <p:nvPicPr>
          <p:cNvPr id="18" name="图片 17" descr="screenshot_20260615_105558_com.huawei.hmos.hipreview"/>
          <p:cNvPicPr>
            <a:picLocks noChangeAspect="1"/>
          </p:cNvPicPr>
          <p:nvPr/>
        </p:nvPicPr>
        <p:blipFill>
          <a:blip r:embed="rId8"/>
          <a:srcRect l="37160" t="40370" r="14444" b="22593"/>
          <a:stretch>
            <a:fillRect/>
          </a:stretch>
        </p:blipFill>
        <p:spPr>
          <a:xfrm>
            <a:off x="13910945" y="5393690"/>
            <a:ext cx="1847850" cy="9429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9" name="Group 7"/>
          <p:cNvGrpSpPr/>
          <p:nvPr/>
        </p:nvGrpSpPr>
        <p:grpSpPr>
          <a:xfrm rot="-5400000">
            <a:off x="7326798" y="-645933"/>
            <a:ext cx="3489740" cy="18432661"/>
            <a:chOff x="-20069" y="-38100"/>
            <a:chExt cx="919108" cy="4854693"/>
          </a:xfrm>
        </p:grpSpPr>
        <p:sp>
          <p:nvSpPr>
            <p:cNvPr id="10"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1"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2"/>
          <p:cNvGrpSpPr/>
          <p:nvPr/>
        </p:nvGrpSpPr>
        <p:grpSpPr>
          <a:xfrm rot="5400000">
            <a:off x="8366125" y="-8475980"/>
            <a:ext cx="1412240" cy="18288000"/>
            <a:chOff x="0" y="0"/>
            <a:chExt cx="812800" cy="4816593"/>
          </a:xfrm>
        </p:grpSpPr>
        <p:sp>
          <p:nvSpPr>
            <p:cNvPr id="7"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8"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矩形 3"/>
          <p:cNvSpPr/>
          <p:nvPr/>
        </p:nvSpPr>
        <p:spPr>
          <a:xfrm>
            <a:off x="1066800" y="800100"/>
            <a:ext cx="5718810" cy="4490720"/>
          </a:xfrm>
          <a:prstGeom prst="rect">
            <a:avLst/>
          </a:prstGeom>
          <a:ln w="28575">
            <a:solidFill>
              <a:schemeClr val="accent3">
                <a:lumMod val="50000"/>
              </a:schemeClr>
            </a:solidFill>
          </a:ln>
        </p:spPr>
        <p:txBody>
          <a:bodyPr wrap="square">
            <a:noAutofit/>
          </a:bodyPr>
          <a:lstStyle/>
          <a:p>
            <a:pPr indent="0" fontAlgn="auto">
              <a:lnSpc>
                <a:spcPct val="120000"/>
              </a:lnSpc>
            </a:pPr>
            <a:r>
              <a:rPr lang="zh-CN" altLang="en-US" sz="2400" b="1">
                <a:solidFill>
                  <a:srgbClr val="C00000"/>
                </a:solidFill>
                <a:latin typeface="黑体-简" panose="02010609060101010101" charset="-122"/>
                <a:ea typeface="黑体-简" panose="02010609060101010101" charset="-122"/>
                <a:cs typeface="黑体-简" panose="02010609060101010101" charset="-122"/>
              </a:rPr>
              <a:t>四、管子管板内孔焊角焊缝检测难题</a:t>
            </a:r>
            <a:endParaRPr lang="zh-CN" altLang="en-US" sz="2400" b="1">
              <a:solidFill>
                <a:schemeClr val="tx1"/>
              </a:solidFill>
              <a:latin typeface="黑体-简" panose="02010609060101010101" charset="-122"/>
              <a:ea typeface="黑体-简" panose="02010609060101010101" charset="-122"/>
              <a:cs typeface="黑体-简" panose="02010609060101010101" charset="-122"/>
            </a:endParaRPr>
          </a:p>
          <a:p>
            <a:pPr indent="0" fontAlgn="auto">
              <a:lnSpc>
                <a:spcPct val="120000"/>
              </a:lnSpc>
            </a:pPr>
            <a:r>
              <a:rPr lang="zh-CN" altLang="en-US" sz="2400" b="1">
                <a:solidFill>
                  <a:schemeClr val="tx1"/>
                </a:solidFill>
                <a:latin typeface="黑体-简" panose="02010609060101010101" charset="-122"/>
                <a:ea typeface="黑体-简" panose="02010609060101010101" charset="-122"/>
                <a:cs typeface="黑体-简" panose="02010609060101010101" charset="-122"/>
              </a:rPr>
              <a:t>为解决这个难题，研制了特殊扫查器</a:t>
            </a:r>
            <a:r>
              <a:rPr lang="zh-CN" altLang="en-US" sz="2400" b="1">
                <a:latin typeface="黑体-简" panose="02010609060101010101" charset="-122"/>
                <a:ea typeface="黑体-简" panose="02010609060101010101" charset="-122"/>
                <a:cs typeface="黑体-简" panose="02010609060101010101" charset="-122"/>
                <a:sym typeface="+mn-ea"/>
              </a:rPr>
              <a:t>前端和相控阵</a:t>
            </a:r>
            <a:r>
              <a:rPr lang="zh-CN" altLang="en-US" sz="2400" b="1">
                <a:solidFill>
                  <a:schemeClr val="tx1"/>
                </a:solidFill>
                <a:latin typeface="黑体-简" panose="02010609060101010101" charset="-122"/>
                <a:ea typeface="黑体-简" panose="02010609060101010101" charset="-122"/>
                <a:cs typeface="黑体-简" panose="02010609060101010101" charset="-122"/>
              </a:rPr>
              <a:t>探头。试验证明：采用</a:t>
            </a:r>
            <a:r>
              <a:rPr lang="en-US" altLang="zh-CN" sz="2400" b="1">
                <a:solidFill>
                  <a:schemeClr val="tx1"/>
                </a:solidFill>
                <a:latin typeface="黑体-简" panose="02010609060101010101" charset="-122"/>
                <a:ea typeface="黑体-简" panose="02010609060101010101" charset="-122"/>
                <a:cs typeface="黑体-简" panose="02010609060101010101" charset="-122"/>
              </a:rPr>
              <a:t>38</a:t>
            </a:r>
            <a:r>
              <a:rPr lang="zh-CN" altLang="en-US" sz="2400" b="1">
                <a:solidFill>
                  <a:schemeClr val="tx1"/>
                </a:solidFill>
                <a:latin typeface="黑体-简" panose="02010609060101010101" charset="-122"/>
                <a:ea typeface="黑体-简" panose="02010609060101010101" charset="-122"/>
                <a:cs typeface="黑体-简" panose="02010609060101010101" charset="-122"/>
              </a:rPr>
              <a:t>°</a:t>
            </a:r>
            <a:r>
              <a:rPr lang="en-US" altLang="zh-CN" sz="2400" b="1">
                <a:solidFill>
                  <a:schemeClr val="tx1"/>
                </a:solidFill>
                <a:latin typeface="黑体-简" panose="02010609060101010101" charset="-122"/>
                <a:ea typeface="黑体-简" panose="02010609060101010101" charset="-122"/>
                <a:cs typeface="黑体-简" panose="02010609060101010101" charset="-122"/>
              </a:rPr>
              <a:t>-75</a:t>
            </a:r>
            <a:r>
              <a:rPr lang="zh-CN" altLang="en-US" sz="2400" b="1">
                <a:solidFill>
                  <a:schemeClr val="tx1"/>
                </a:solidFill>
                <a:latin typeface="黑体-简" panose="02010609060101010101" charset="-122"/>
                <a:ea typeface="黑体-简" panose="02010609060101010101" charset="-122"/>
                <a:cs typeface="黑体-简" panose="02010609060101010101" charset="-122"/>
              </a:rPr>
              <a:t>°波束扫查仍然无法实现焊缝全覆盖，最终采用两个前端距两次扫查工艺，解决了全覆盖问题，保证了缺陷的检出。</a:t>
            </a:r>
            <a:endParaRPr lang="zh-CN" altLang="en-US" sz="2400" b="1">
              <a:solidFill>
                <a:schemeClr val="tx1"/>
              </a:solidFill>
              <a:latin typeface="黑体-简" panose="02010609060101010101" charset="-122"/>
              <a:ea typeface="黑体-简" panose="02010609060101010101" charset="-122"/>
              <a:cs typeface="黑体-简" panose="02010609060101010101" charset="-122"/>
            </a:endParaRPr>
          </a:p>
          <a:p>
            <a:pPr indent="0" fontAlgn="auto">
              <a:lnSpc>
                <a:spcPct val="125000"/>
              </a:lnSpc>
            </a:pPr>
            <a:endParaRPr lang="zh-CN" altLang="en-US" sz="2400" b="1">
              <a:solidFill>
                <a:schemeClr val="tx1"/>
              </a:solidFill>
              <a:latin typeface="黑体-简" panose="02010609060101010101" charset="-122"/>
              <a:ea typeface="黑体-简" panose="02010609060101010101" charset="-122"/>
              <a:cs typeface="黑体-简" panose="02010609060101010101" charset="-122"/>
              <a:sym typeface="+mn-ea"/>
            </a:endParaRPr>
          </a:p>
        </p:txBody>
      </p:sp>
      <p:pic>
        <p:nvPicPr>
          <p:cNvPr id="12"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l="7224" t="14419" r="7537" b="15574"/>
          <a:stretch>
            <a:fillRect/>
          </a:stretch>
        </p:blipFill>
        <p:spPr>
          <a:xfrm flipH="1">
            <a:off x="1163955" y="3619500"/>
            <a:ext cx="2914015" cy="1643380"/>
          </a:xfrm>
          <a:prstGeom prst="rect">
            <a:avLst/>
          </a:prstGeom>
          <a:noFill/>
          <a:ln>
            <a:noFill/>
          </a:ln>
        </p:spPr>
      </p:pic>
      <p:pic>
        <p:nvPicPr>
          <p:cNvPr id="13" name="图片 12"/>
          <p:cNvPicPr>
            <a:picLocks noChangeAspect="1"/>
          </p:cNvPicPr>
          <p:nvPr/>
        </p:nvPicPr>
        <p:blipFill rotWithShape="1">
          <a:blip r:embed="rId2"/>
          <a:srcRect l="-890" t="11702" r="2612" b="9646"/>
          <a:stretch>
            <a:fillRect/>
          </a:stretch>
        </p:blipFill>
        <p:spPr>
          <a:xfrm>
            <a:off x="4077970" y="3619500"/>
            <a:ext cx="2627630" cy="1610360"/>
          </a:xfrm>
          <a:prstGeom prst="rect">
            <a:avLst/>
          </a:prstGeom>
        </p:spPr>
      </p:pic>
      <p:pic>
        <p:nvPicPr>
          <p:cNvPr id="15" name="图片 14" descr="screenshot_20260605_172038_cn.wps.office.hap"/>
          <p:cNvPicPr>
            <a:picLocks noChangeAspect="1"/>
          </p:cNvPicPr>
          <p:nvPr/>
        </p:nvPicPr>
        <p:blipFill>
          <a:blip r:embed="rId3"/>
          <a:srcRect l="26469" t="40370" r="50273" b="25457"/>
          <a:stretch>
            <a:fillRect/>
          </a:stretch>
        </p:blipFill>
        <p:spPr>
          <a:xfrm>
            <a:off x="12512675" y="5371465"/>
            <a:ext cx="4912995" cy="4756785"/>
          </a:xfrm>
          <a:prstGeom prst="rect">
            <a:avLst/>
          </a:prstGeom>
        </p:spPr>
      </p:pic>
      <p:pic>
        <p:nvPicPr>
          <p:cNvPr id="17" name="图片 16" descr="screenshot_20260605_172408_cn.wps.office.hap"/>
          <p:cNvPicPr>
            <a:picLocks noChangeAspect="1"/>
          </p:cNvPicPr>
          <p:nvPr/>
        </p:nvPicPr>
        <p:blipFill>
          <a:blip r:embed="rId4"/>
          <a:srcRect l="28272" t="36667" r="50986" b="37407"/>
          <a:stretch>
            <a:fillRect/>
          </a:stretch>
        </p:blipFill>
        <p:spPr>
          <a:xfrm>
            <a:off x="990600" y="5417185"/>
            <a:ext cx="5584825" cy="4653915"/>
          </a:xfrm>
          <a:prstGeom prst="rect">
            <a:avLst/>
          </a:prstGeom>
        </p:spPr>
      </p:pic>
      <p:pic>
        <p:nvPicPr>
          <p:cNvPr id="18" name="图片 17" descr="screenshot_20260605_172606_cn.wps.office.hap"/>
          <p:cNvPicPr>
            <a:picLocks noChangeAspect="1"/>
          </p:cNvPicPr>
          <p:nvPr/>
        </p:nvPicPr>
        <p:blipFill>
          <a:blip r:embed="rId5"/>
          <a:srcRect l="26590" t="38148" r="51481" b="35185"/>
          <a:stretch>
            <a:fillRect/>
          </a:stretch>
        </p:blipFill>
        <p:spPr>
          <a:xfrm>
            <a:off x="6705600" y="5372100"/>
            <a:ext cx="5676900" cy="4699635"/>
          </a:xfrm>
          <a:prstGeom prst="rect">
            <a:avLst/>
          </a:prstGeom>
        </p:spPr>
      </p:pic>
      <p:pic>
        <p:nvPicPr>
          <p:cNvPr id="2" name="图片 1"/>
          <p:cNvPicPr>
            <a:picLocks noChangeAspect="1"/>
          </p:cNvPicPr>
          <p:nvPr/>
        </p:nvPicPr>
        <p:blipFill>
          <a:blip r:embed="rId6"/>
          <a:srcRect b="30946"/>
          <a:stretch>
            <a:fillRect/>
          </a:stretch>
        </p:blipFill>
        <p:spPr>
          <a:xfrm>
            <a:off x="12573000" y="723900"/>
            <a:ext cx="4452620" cy="1756410"/>
          </a:xfrm>
          <a:prstGeom prst="rect">
            <a:avLst/>
          </a:prstGeom>
          <a:noFill/>
          <a:ln>
            <a:noFill/>
          </a:ln>
        </p:spPr>
      </p:pic>
      <p:pic>
        <p:nvPicPr>
          <p:cNvPr id="27" name="图片 7"/>
          <p:cNvPicPr>
            <a:picLocks noChangeAspect="1"/>
          </p:cNvPicPr>
          <p:nvPr/>
        </p:nvPicPr>
        <p:blipFill>
          <a:blip r:embed="rId7"/>
          <a:srcRect l="4217" r="22425" b="28177"/>
          <a:stretch>
            <a:fillRect/>
          </a:stretch>
        </p:blipFill>
        <p:spPr>
          <a:xfrm>
            <a:off x="12573000" y="3009900"/>
            <a:ext cx="4554220" cy="1911985"/>
          </a:xfrm>
          <a:prstGeom prst="rect">
            <a:avLst/>
          </a:prstGeom>
          <a:noFill/>
          <a:ln>
            <a:noFill/>
          </a:ln>
        </p:spPr>
      </p:pic>
      <p:pic>
        <p:nvPicPr>
          <p:cNvPr id="6" name="图片 5" descr="screenshot_20260605_210546_cn.wps.office.hap"/>
          <p:cNvPicPr>
            <a:picLocks noChangeAspect="1"/>
          </p:cNvPicPr>
          <p:nvPr/>
        </p:nvPicPr>
        <p:blipFill>
          <a:blip r:embed="rId8"/>
          <a:srcRect l="22346" t="35185" r="49012" b="35185"/>
          <a:stretch>
            <a:fillRect/>
          </a:stretch>
        </p:blipFill>
        <p:spPr>
          <a:xfrm flipH="1">
            <a:off x="7013575" y="723900"/>
            <a:ext cx="5456555" cy="4293235"/>
          </a:xfrm>
          <a:prstGeom prst="rect">
            <a:avLst/>
          </a:prstGeom>
        </p:spPr>
      </p:pic>
      <p:sp>
        <p:nvSpPr>
          <p:cNvPr id="3" name="文本框 2"/>
          <p:cNvSpPr txBox="1"/>
          <p:nvPr/>
        </p:nvSpPr>
        <p:spPr>
          <a:xfrm>
            <a:off x="7467600" y="8953500"/>
            <a:ext cx="1422400" cy="829310"/>
          </a:xfrm>
          <a:prstGeom prst="rect">
            <a:avLst/>
          </a:prstGeom>
          <a:noFill/>
        </p:spPr>
        <p:txBody>
          <a:bodyPr wrap="square" rtlCol="0">
            <a:noAutofit/>
          </a:bodyPr>
          <a:lstStyle/>
          <a:p>
            <a:r>
              <a:rPr lang="zh-CN" altLang="en-US" sz="3600">
                <a:solidFill>
                  <a:srgbClr val="FFFF00"/>
                </a:solidFill>
                <a:latin typeface="黑体-简" panose="02010609060101010101" charset="-122"/>
                <a:ea typeface="黑体-简" panose="02010609060101010101" charset="-122"/>
              </a:rPr>
              <a:t>裂纹</a:t>
            </a:r>
            <a:endParaRPr lang="zh-CN" altLang="en-US" sz="3600">
              <a:solidFill>
                <a:srgbClr val="FFFF00"/>
              </a:solidFill>
              <a:latin typeface="黑体-简" panose="02010609060101010101" charset="-122"/>
              <a:ea typeface="黑体-简" panose="02010609060101010101" charset="-122"/>
            </a:endParaRPr>
          </a:p>
        </p:txBody>
      </p:sp>
      <p:cxnSp>
        <p:nvCxnSpPr>
          <p:cNvPr id="14" name="直接箭头连接符 13"/>
          <p:cNvCxnSpPr/>
          <p:nvPr/>
        </p:nvCxnSpPr>
        <p:spPr>
          <a:xfrm flipV="1">
            <a:off x="8458200" y="7886700"/>
            <a:ext cx="1447800" cy="1143000"/>
          </a:xfrm>
          <a:prstGeom prst="straightConnector1">
            <a:avLst/>
          </a:prstGeom>
          <a:ln w="38100">
            <a:gradFill>
              <a:gsLst>
                <a:gs pos="0">
                  <a:srgbClr val="FBFB11"/>
                </a:gs>
                <a:gs pos="100000">
                  <a:srgbClr val="838309"/>
                </a:gs>
              </a:gsLst>
            </a:gradFill>
            <a:tailEnd type="arrow"/>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13030200" y="9080500"/>
            <a:ext cx="1422400" cy="829310"/>
          </a:xfrm>
          <a:prstGeom prst="rect">
            <a:avLst/>
          </a:prstGeom>
          <a:noFill/>
        </p:spPr>
        <p:txBody>
          <a:bodyPr wrap="square" rtlCol="0">
            <a:noAutofit/>
          </a:bodyPr>
          <a:lstStyle/>
          <a:p>
            <a:r>
              <a:rPr lang="zh-CN" altLang="en-US" sz="3600">
                <a:solidFill>
                  <a:srgbClr val="FFFF00"/>
                </a:solidFill>
                <a:latin typeface="黑体-简" panose="02010609060101010101" charset="-122"/>
                <a:ea typeface="黑体-简" panose="02010609060101010101" charset="-122"/>
              </a:rPr>
              <a:t>裂纹</a:t>
            </a:r>
            <a:endParaRPr lang="zh-CN" altLang="en-US" sz="3600">
              <a:solidFill>
                <a:srgbClr val="FFFF00"/>
              </a:solidFill>
              <a:latin typeface="黑体-简" panose="02010609060101010101" charset="-122"/>
              <a:ea typeface="黑体-简" panose="02010609060101010101" charset="-122"/>
            </a:endParaRPr>
          </a:p>
        </p:txBody>
      </p:sp>
      <p:cxnSp>
        <p:nvCxnSpPr>
          <p:cNvPr id="20" name="直接箭头连接符 19"/>
          <p:cNvCxnSpPr/>
          <p:nvPr/>
        </p:nvCxnSpPr>
        <p:spPr>
          <a:xfrm flipV="1">
            <a:off x="13944600" y="7277100"/>
            <a:ext cx="1295400" cy="1879600"/>
          </a:xfrm>
          <a:prstGeom prst="straightConnector1">
            <a:avLst/>
          </a:prstGeom>
          <a:ln w="38100">
            <a:gradFill>
              <a:gsLst>
                <a:gs pos="0">
                  <a:srgbClr val="FBFB11"/>
                </a:gs>
                <a:gs pos="100000">
                  <a:srgbClr val="838309"/>
                </a:gs>
              </a:gsLst>
            </a:gra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7" name="Group 7"/>
          <p:cNvGrpSpPr/>
          <p:nvPr/>
        </p:nvGrpSpPr>
        <p:grpSpPr>
          <a:xfrm rot="-5400000">
            <a:off x="4539407" y="-3460261"/>
            <a:ext cx="7835678" cy="19658843"/>
            <a:chOff x="0" y="-361046"/>
            <a:chExt cx="2063717" cy="5177638"/>
          </a:xfrm>
        </p:grpSpPr>
        <p:sp>
          <p:nvSpPr>
            <p:cNvPr id="8"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9" name="TextBox 9"/>
            <p:cNvSpPr txBox="1"/>
            <p:nvPr/>
          </p:nvSpPr>
          <p:spPr>
            <a:xfrm>
              <a:off x="1164678" y="-361046"/>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8123555" y="-8123555"/>
            <a:ext cx="204089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组合 9"/>
          <p:cNvGrpSpPr/>
          <p:nvPr/>
        </p:nvGrpSpPr>
        <p:grpSpPr>
          <a:xfrm>
            <a:off x="2438400" y="876439"/>
            <a:ext cx="12291789" cy="955570"/>
            <a:chOff x="1662962" y="2110950"/>
            <a:chExt cx="8796407" cy="461665"/>
          </a:xfrm>
        </p:grpSpPr>
        <p:pic>
          <p:nvPicPr>
            <p:cNvPr id="11" name="图片 10"/>
            <p:cNvPicPr>
              <a:picLocks noChangeAspect="1"/>
            </p:cNvPicPr>
            <p:nvPr/>
          </p:nvPicPr>
          <p:blipFill>
            <a:blip r:embed="rId1" cstate="screen"/>
            <a:srcRect/>
            <a:stretch>
              <a:fillRect/>
            </a:stretch>
          </p:blipFill>
          <p:spPr>
            <a:xfrm flipH="1">
              <a:off x="1662962" y="2110950"/>
              <a:ext cx="2963759" cy="461665"/>
            </a:xfrm>
            <a:custGeom>
              <a:avLst/>
              <a:gdLst>
                <a:gd name="connsiteX0" fmla="*/ 0 w 7113021"/>
                <a:gd name="connsiteY0" fmla="*/ 0 h 1107996"/>
                <a:gd name="connsiteX1" fmla="*/ 7113021 w 7113021"/>
                <a:gd name="connsiteY1" fmla="*/ 0 h 1107996"/>
                <a:gd name="connsiteX2" fmla="*/ 7113021 w 7113021"/>
                <a:gd name="connsiteY2" fmla="*/ 1107996 h 1107996"/>
                <a:gd name="connsiteX3" fmla="*/ 0 w 7113021"/>
                <a:gd name="connsiteY3" fmla="*/ 1107996 h 1107996"/>
              </a:gdLst>
              <a:ahLst/>
              <a:cxnLst>
                <a:cxn ang="0">
                  <a:pos x="connsiteX0" y="connsiteY0"/>
                </a:cxn>
                <a:cxn ang="0">
                  <a:pos x="connsiteX1" y="connsiteY1"/>
                </a:cxn>
                <a:cxn ang="0">
                  <a:pos x="connsiteX2" y="connsiteY2"/>
                </a:cxn>
                <a:cxn ang="0">
                  <a:pos x="connsiteX3" y="connsiteY3"/>
                </a:cxn>
              </a:cxnLst>
              <a:rect l="l" t="t" r="r" b="b"/>
              <a:pathLst>
                <a:path w="7113021" h="1107996">
                  <a:moveTo>
                    <a:pt x="0" y="0"/>
                  </a:moveTo>
                  <a:lnTo>
                    <a:pt x="7113021" y="0"/>
                  </a:lnTo>
                  <a:lnTo>
                    <a:pt x="7113021" y="1107996"/>
                  </a:lnTo>
                  <a:lnTo>
                    <a:pt x="0" y="1107996"/>
                  </a:lnTo>
                  <a:close/>
                </a:path>
              </a:pathLst>
            </a:custGeom>
          </p:spPr>
        </p:pic>
        <p:pic>
          <p:nvPicPr>
            <p:cNvPr id="12" name="图片 11"/>
            <p:cNvPicPr>
              <a:picLocks noChangeAspect="1"/>
            </p:cNvPicPr>
            <p:nvPr/>
          </p:nvPicPr>
          <p:blipFill>
            <a:blip r:embed="rId1" cstate="screen"/>
            <a:srcRect/>
            <a:stretch>
              <a:fillRect/>
            </a:stretch>
          </p:blipFill>
          <p:spPr>
            <a:xfrm>
              <a:off x="7495610" y="2110950"/>
              <a:ext cx="2963759" cy="461665"/>
            </a:xfrm>
            <a:custGeom>
              <a:avLst/>
              <a:gdLst>
                <a:gd name="connsiteX0" fmla="*/ 0 w 7113021"/>
                <a:gd name="connsiteY0" fmla="*/ 0 h 1107996"/>
                <a:gd name="connsiteX1" fmla="*/ 7113021 w 7113021"/>
                <a:gd name="connsiteY1" fmla="*/ 0 h 1107996"/>
                <a:gd name="connsiteX2" fmla="*/ 7113021 w 7113021"/>
                <a:gd name="connsiteY2" fmla="*/ 1107996 h 1107996"/>
                <a:gd name="connsiteX3" fmla="*/ 0 w 7113021"/>
                <a:gd name="connsiteY3" fmla="*/ 1107996 h 1107996"/>
              </a:gdLst>
              <a:ahLst/>
              <a:cxnLst>
                <a:cxn ang="0">
                  <a:pos x="connsiteX0" y="connsiteY0"/>
                </a:cxn>
                <a:cxn ang="0">
                  <a:pos x="connsiteX1" y="connsiteY1"/>
                </a:cxn>
                <a:cxn ang="0">
                  <a:pos x="connsiteX2" y="connsiteY2"/>
                </a:cxn>
                <a:cxn ang="0">
                  <a:pos x="connsiteX3" y="connsiteY3"/>
                </a:cxn>
              </a:cxnLst>
              <a:rect l="l" t="t" r="r" b="b"/>
              <a:pathLst>
                <a:path w="7113021" h="1107996">
                  <a:moveTo>
                    <a:pt x="0" y="0"/>
                  </a:moveTo>
                  <a:lnTo>
                    <a:pt x="7113021" y="0"/>
                  </a:lnTo>
                  <a:lnTo>
                    <a:pt x="7113021" y="1107996"/>
                  </a:lnTo>
                  <a:lnTo>
                    <a:pt x="0" y="1107996"/>
                  </a:lnTo>
                  <a:close/>
                </a:path>
              </a:pathLst>
            </a:custGeom>
          </p:spPr>
        </p:pic>
      </p:grpSp>
      <p:sp>
        <p:nvSpPr>
          <p:cNvPr id="13" name="文本框 12"/>
          <p:cNvSpPr txBox="1"/>
          <p:nvPr/>
        </p:nvSpPr>
        <p:spPr>
          <a:xfrm>
            <a:off x="7238365" y="988060"/>
            <a:ext cx="2437765" cy="760095"/>
          </a:xfrm>
          <a:prstGeom prst="rect">
            <a:avLst/>
          </a:prstGeom>
          <a:noFill/>
        </p:spPr>
        <p:txBody>
          <a:bodyPr wrap="square" lIns="0" tIns="0" rIns="0" bIns="0">
            <a:noAutofit/>
          </a:bodyPr>
          <a:lstStyle/>
          <a:p>
            <a:pPr algn="ctr"/>
            <a:r>
              <a:rPr lang="zh-CN" altLang="en-US" sz="4800">
                <a:gradFill>
                  <a:gsLst>
                    <a:gs pos="0">
                      <a:srgbClr val="EA1235"/>
                    </a:gs>
                    <a:gs pos="100000">
                      <a:srgbClr val="73000E"/>
                    </a:gs>
                  </a:gsLst>
                  <a:lin ang="5400000" scaled="1"/>
                </a:gradFill>
                <a:latin typeface="黑体" panose="02010609060101010101" pitchFamily="49" charset="-122"/>
                <a:ea typeface="黑体" panose="02010609060101010101" pitchFamily="49" charset="-122"/>
              </a:rPr>
              <a:t>结语</a:t>
            </a:r>
            <a:endParaRPr lang="zh-CN" altLang="en-US" sz="4800" spc="-300" dirty="0">
              <a:gradFill>
                <a:gsLst>
                  <a:gs pos="0">
                    <a:srgbClr val="EA1235"/>
                  </a:gs>
                  <a:gs pos="100000">
                    <a:srgbClr val="73000E"/>
                  </a:gs>
                </a:gsLst>
                <a:lin ang="5400000" scaled="1"/>
              </a:gradFill>
              <a:latin typeface="黑体" panose="02010609060101010101" pitchFamily="49" charset="-122"/>
              <a:ea typeface="黑体" panose="02010609060101010101" pitchFamily="49" charset="-122"/>
            </a:endParaRPr>
          </a:p>
        </p:txBody>
      </p:sp>
      <p:pic>
        <p:nvPicPr>
          <p:cNvPr id="16" name="图片 1"/>
          <p:cNvPicPr>
            <a:picLocks noChangeAspect="1"/>
          </p:cNvPicPr>
          <p:nvPr/>
        </p:nvPicPr>
        <p:blipFill>
          <a:blip r:embed="rId2"/>
          <a:stretch>
            <a:fillRect/>
          </a:stretch>
        </p:blipFill>
        <p:spPr>
          <a:xfrm>
            <a:off x="762000" y="419188"/>
            <a:ext cx="1578981" cy="1124670"/>
          </a:xfrm>
          <a:prstGeom prst="rect">
            <a:avLst/>
          </a:prstGeom>
          <a:noFill/>
          <a:ln w="9525">
            <a:noFill/>
          </a:ln>
        </p:spPr>
      </p:pic>
      <p:sp>
        <p:nvSpPr>
          <p:cNvPr id="5" name="文本框 4"/>
          <p:cNvSpPr txBox="1"/>
          <p:nvPr/>
        </p:nvSpPr>
        <p:spPr>
          <a:xfrm>
            <a:off x="1143000" y="2075815"/>
            <a:ext cx="16057245" cy="5048250"/>
          </a:xfrm>
          <a:prstGeom prst="rect">
            <a:avLst/>
          </a:prstGeom>
          <a:noFill/>
        </p:spPr>
        <p:txBody>
          <a:bodyPr wrap="square" rtlCol="0" anchor="t">
            <a:noAutofit/>
          </a:bodyPr>
          <a:lstStyle/>
          <a:p>
            <a:pPr indent="711200" algn="just" defTabSz="266700" fontAlgn="auto">
              <a:lnSpc>
                <a:spcPct val="140000"/>
              </a:lnSpc>
              <a:spcBef>
                <a:spcPts val="0"/>
              </a:spcBef>
              <a:spcAft>
                <a:spcPts val="0"/>
              </a:spcAft>
              <a:buFont typeface="Wingdings" panose="05000000000000000000" pitchFamily="2" charset="2"/>
              <a:buNone/>
              <a:extLst>
                <a:ext uri="{35155182-B16C-46BC-9424-99874614C6A1}">
                  <wpsdc:indentchars xmlns:wpsdc="http://www.wps.cn/officeDocument/2017/drawingmlCustomData" val="200" checksum="3773799597"/>
                </a:ext>
              </a:extLst>
            </a:pPr>
            <a:r>
              <a:rPr lang="zh-CN" altLang="zh-CN" sz="2800" b="1" dirty="0">
                <a:latin typeface="黑体-简" panose="02010609060101010101" charset="-122"/>
                <a:ea typeface="黑体-简" panose="02010609060101010101" charset="-122"/>
                <a:cs typeface="黑体-简" panose="02010609060101010101" charset="-122"/>
                <a:sym typeface="+mn-ea"/>
              </a:rPr>
              <a:t>江苏中特针对换热器泄漏的检测技术一共有四项，</a:t>
            </a:r>
            <a:r>
              <a:rPr lang="zh-CN" altLang="en-US" sz="2800" b="1">
                <a:latin typeface="黑体-简" panose="02010609060101010101" charset="-122"/>
                <a:ea typeface="黑体-简" panose="02010609060101010101" charset="-122"/>
                <a:cs typeface="黑体-简" panose="02010609060101010101" charset="-122"/>
                <a:sym typeface="+mn-ea"/>
              </a:rPr>
              <a:t>除了以上两项管子管板角焊缝检测技术外，还有两项检测管束腐蚀和损伤的技术</a:t>
            </a:r>
            <a:r>
              <a:rPr lang="en-US" altLang="zh-CN" sz="2800" b="1">
                <a:latin typeface="黑体-简" panose="02010609060101010101" charset="-122"/>
                <a:ea typeface="黑体-简" panose="02010609060101010101" charset="-122"/>
                <a:cs typeface="黑体-简" panose="02010609060101010101" charset="-122"/>
                <a:sym typeface="+mn-ea"/>
              </a:rPr>
              <a:t>——</a:t>
            </a:r>
            <a:r>
              <a:rPr lang="zh-CN" altLang="en-US" sz="2800" b="1">
                <a:latin typeface="黑体-简" panose="02010609060101010101" charset="-122"/>
                <a:ea typeface="黑体-简" panose="02010609060101010101" charset="-122"/>
                <a:cs typeface="黑体-简" panose="02010609060101010101" charset="-122"/>
                <a:sym typeface="+mn-ea"/>
              </a:rPr>
              <a:t>内置涡流（</a:t>
            </a:r>
            <a:r>
              <a:rPr lang="en-US" altLang="zh-CN" sz="2800" b="1">
                <a:latin typeface="黑体-简" panose="02010609060101010101" charset="-122"/>
                <a:ea typeface="黑体-简" panose="02010609060101010101" charset="-122"/>
                <a:cs typeface="黑体-简" panose="02010609060101010101" charset="-122"/>
                <a:sym typeface="+mn-ea"/>
              </a:rPr>
              <a:t>IECT)</a:t>
            </a:r>
            <a:r>
              <a:rPr lang="zh-CN" altLang="en-US" sz="2800" b="1">
                <a:latin typeface="黑体-简" panose="02010609060101010101" charset="-122"/>
                <a:ea typeface="黑体-简" panose="02010609060101010101" charset="-122"/>
                <a:cs typeface="黑体-简" panose="02010609060101010101" charset="-122"/>
                <a:sym typeface="+mn-ea"/>
              </a:rPr>
              <a:t>和内置旋转超声（</a:t>
            </a:r>
            <a:r>
              <a:rPr lang="en-US" altLang="zh-CN" sz="2800" b="1">
                <a:latin typeface="黑体-简" panose="02010609060101010101" charset="-122"/>
                <a:ea typeface="黑体-简" panose="02010609060101010101" charset="-122"/>
                <a:cs typeface="黑体-简" panose="02010609060101010101" charset="-122"/>
                <a:sym typeface="+mn-ea"/>
              </a:rPr>
              <a:t>IRIS</a:t>
            </a:r>
            <a:r>
              <a:rPr lang="zh-CN" altLang="en-US" sz="2800" b="1">
                <a:latin typeface="黑体-简" panose="02010609060101010101" charset="-122"/>
                <a:ea typeface="黑体-简" panose="02010609060101010101" charset="-122"/>
                <a:cs typeface="黑体-简" panose="02010609060101010101" charset="-122"/>
                <a:sym typeface="+mn-ea"/>
              </a:rPr>
              <a:t>）。这两项技术的研发也取得多项突破，</a:t>
            </a:r>
            <a:r>
              <a:rPr lang="zh-CN" altLang="zh-CN" sz="2800" b="1" dirty="0">
                <a:latin typeface="黑体-简" panose="02010609060101010101" charset="-122"/>
                <a:ea typeface="黑体-简" panose="02010609060101010101" charset="-122"/>
                <a:cs typeface="黑体-简" panose="02010609060101010101" charset="-122"/>
                <a:sym typeface="+mn-ea"/>
              </a:rPr>
              <a:t>代表性成果是</a:t>
            </a:r>
            <a:r>
              <a:rPr lang="zh-CN" altLang="en-US" sz="2800" b="1">
                <a:latin typeface="黑体-简" panose="02010609060101010101" charset="-122"/>
                <a:ea typeface="黑体-简" panose="02010609060101010101" charset="-122"/>
                <a:cs typeface="黑体-简" panose="02010609060101010101" charset="-122"/>
                <a:sym typeface="+mn-ea"/>
              </a:rPr>
              <a:t>：</a:t>
            </a:r>
            <a:r>
              <a:rPr lang="zh-CN" altLang="en-US" sz="2800" b="1">
                <a:solidFill>
                  <a:srgbClr val="C00000"/>
                </a:solidFill>
                <a:latin typeface="黑体-简" panose="02010609060101010101" charset="-122"/>
                <a:ea typeface="黑体-简" panose="02010609060101010101" charset="-122"/>
                <a:cs typeface="黑体-简" panose="02010609060101010101" charset="-122"/>
                <a:sym typeface="+mn-ea"/>
              </a:rPr>
              <a:t>研发出代替</a:t>
            </a:r>
            <a:r>
              <a:rPr lang="zh-CN" altLang="zh-CN" sz="2800" b="1" dirty="0">
                <a:solidFill>
                  <a:srgbClr val="C00000"/>
                </a:solidFill>
                <a:latin typeface="黑体-简" panose="02010609060101010101" charset="-122"/>
                <a:ea typeface="黑体-简" panose="02010609060101010101" charset="-122"/>
                <a:cs typeface="黑体-简" panose="02010609060101010101" charset="-122"/>
                <a:sym typeface="+mn-ea"/>
              </a:rPr>
              <a:t>远场涡流检测双相钢和低碳钢换热器的局域强磁涡流（</a:t>
            </a:r>
            <a:r>
              <a:rPr lang="en-US" altLang="zh-CN" sz="2800" b="1">
                <a:solidFill>
                  <a:srgbClr val="C00000"/>
                </a:solidFill>
                <a:latin typeface="黑体-简" panose="02010609060101010101" charset="-122"/>
                <a:ea typeface="黑体-简" panose="02010609060101010101" charset="-122"/>
                <a:cs typeface="黑体-简" panose="02010609060101010101" charset="-122"/>
                <a:sym typeface="+mn-ea"/>
              </a:rPr>
              <a:t>LMS-ECT</a:t>
            </a:r>
            <a:r>
              <a:rPr lang="zh-CN" altLang="en-US" sz="2800" b="1">
                <a:solidFill>
                  <a:srgbClr val="C00000"/>
                </a:solidFill>
                <a:latin typeface="黑体-简" panose="02010609060101010101" charset="-122"/>
                <a:ea typeface="黑体-简" panose="02010609060101010101" charset="-122"/>
                <a:cs typeface="黑体-简" panose="02010609060101010101" charset="-122"/>
                <a:sym typeface="+mn-ea"/>
              </a:rPr>
              <a:t>）技术，其</a:t>
            </a:r>
            <a:r>
              <a:rPr lang="zh-CN" altLang="zh-CN" sz="2800" b="1" dirty="0">
                <a:solidFill>
                  <a:srgbClr val="C00000"/>
                </a:solidFill>
                <a:latin typeface="黑体-简" panose="02010609060101010101" charset="-122"/>
                <a:ea typeface="黑体-简" panose="02010609060101010101" charset="-122"/>
                <a:cs typeface="黑体-简" panose="02010609060101010101" charset="-122"/>
                <a:sym typeface="+mn-ea"/>
              </a:rPr>
              <a:t>灵敏度和信噪比远远超过前者；研制出国产</a:t>
            </a:r>
            <a:r>
              <a:rPr lang="en-US" altLang="zh-CN" sz="2800" b="1">
                <a:solidFill>
                  <a:srgbClr val="C00000"/>
                </a:solidFill>
                <a:latin typeface="黑体-简" panose="02010609060101010101" charset="-122"/>
                <a:ea typeface="黑体-简" panose="02010609060101010101" charset="-122"/>
                <a:cs typeface="黑体-简" panose="02010609060101010101" charset="-122"/>
                <a:sym typeface="+mn-ea"/>
              </a:rPr>
              <a:t>IRIS</a:t>
            </a:r>
            <a:r>
              <a:rPr lang="zh-CN" altLang="en-US" sz="2800" b="1">
                <a:solidFill>
                  <a:srgbClr val="C00000"/>
                </a:solidFill>
                <a:latin typeface="黑体-简" panose="02010609060101010101" charset="-122"/>
                <a:ea typeface="黑体-简" panose="02010609060101010101" charset="-122"/>
                <a:cs typeface="黑体-简" panose="02010609060101010101" charset="-122"/>
                <a:sym typeface="+mn-ea"/>
              </a:rPr>
              <a:t>检测系统。</a:t>
            </a:r>
            <a:endParaRPr lang="zh-CN" altLang="en-US" sz="2800" b="1">
              <a:latin typeface="黑体-简" panose="02010609060101010101" charset="-122"/>
              <a:ea typeface="黑体-简" panose="02010609060101010101" charset="-122"/>
              <a:cs typeface="黑体-简" panose="02010609060101010101" charset="-122"/>
              <a:sym typeface="+mn-ea"/>
            </a:endParaRPr>
          </a:p>
          <a:p>
            <a:pPr indent="711200" algn="just" defTabSz="266700" fontAlgn="auto">
              <a:lnSpc>
                <a:spcPct val="140000"/>
              </a:lnSpc>
              <a:spcBef>
                <a:spcPts val="0"/>
              </a:spcBef>
              <a:spcAft>
                <a:spcPts val="0"/>
              </a:spcAft>
              <a:buFont typeface="Wingdings" panose="05000000000000000000" pitchFamily="2" charset="2"/>
              <a:buNone/>
              <a:extLst>
                <a:ext uri="{35155182-B16C-46BC-9424-99874614C6A1}">
                  <wpsdc:indentchars xmlns:wpsdc="http://www.wps.cn/officeDocument/2017/drawingmlCustomData" val="200" checksum="3773799597"/>
                </a:ext>
              </a:extLst>
            </a:pPr>
            <a:r>
              <a:rPr lang="zh-CN" altLang="en-US" sz="2800" b="1">
                <a:solidFill>
                  <a:srgbClr val="C00000"/>
                </a:solidFill>
                <a:latin typeface="黑体-简" panose="02010609060101010101" charset="-122"/>
                <a:ea typeface="黑体-简" panose="02010609060101010101" charset="-122"/>
                <a:cs typeface="黑体-简" panose="02010609060101010101" charset="-122"/>
                <a:sym typeface="+mn-ea"/>
              </a:rPr>
              <a:t>从</a:t>
            </a:r>
            <a:r>
              <a:rPr lang="en-US" altLang="zh-CN" sz="2800" b="1">
                <a:solidFill>
                  <a:srgbClr val="C00000"/>
                </a:solidFill>
                <a:latin typeface="黑体-简" panose="02010609060101010101" charset="-122"/>
                <a:ea typeface="黑体-简" panose="02010609060101010101" charset="-122"/>
                <a:cs typeface="黑体-简" panose="02010609060101010101" charset="-122"/>
                <a:sym typeface="+mn-ea"/>
              </a:rPr>
              <a:t>2004</a:t>
            </a:r>
            <a:r>
              <a:rPr lang="zh-CN" altLang="en-US" sz="2800" b="1">
                <a:solidFill>
                  <a:srgbClr val="C00000"/>
                </a:solidFill>
                <a:latin typeface="黑体-简" panose="02010609060101010101" charset="-122"/>
                <a:ea typeface="黑体-简" panose="02010609060101010101" charset="-122"/>
                <a:cs typeface="黑体-简" panose="02010609060101010101" charset="-122"/>
                <a:sym typeface="+mn-ea"/>
              </a:rPr>
              <a:t>年到</a:t>
            </a:r>
            <a:r>
              <a:rPr lang="en-US" altLang="zh-CN" sz="2800" b="1">
                <a:solidFill>
                  <a:srgbClr val="C00000"/>
                </a:solidFill>
                <a:latin typeface="黑体-简" panose="02010609060101010101" charset="-122"/>
                <a:ea typeface="黑体-简" panose="02010609060101010101" charset="-122"/>
                <a:cs typeface="黑体-简" panose="02010609060101010101" charset="-122"/>
                <a:sym typeface="+mn-ea"/>
              </a:rPr>
              <a:t>2026</a:t>
            </a:r>
            <a:r>
              <a:rPr lang="zh-CN" altLang="en-US" sz="2800" b="1">
                <a:solidFill>
                  <a:srgbClr val="C00000"/>
                </a:solidFill>
                <a:latin typeface="黑体-简" panose="02010609060101010101" charset="-122"/>
                <a:ea typeface="黑体-简" panose="02010609060101010101" charset="-122"/>
                <a:cs typeface="黑体-简" panose="02010609060101010101" charset="-122"/>
                <a:sym typeface="+mn-ea"/>
              </a:rPr>
              <a:t>年的二十二年间，使用四项专门技术检测的管头角焊缝和管子数量以百万计，为提升中国换热器制造质量，降低石化生产装置换热器泄漏率做出贡献，创造了重大社会效益和经济效益。江苏中特将继续努力，坚持“技术研发为核心”的既定发展路线，不断进取，争取为“中国制造”和“中国创造”的壮美画卷增添浓墨重彩的一笔！</a:t>
            </a:r>
            <a:endParaRPr lang="zh-CN" altLang="en-US" sz="2800" b="1">
              <a:solidFill>
                <a:srgbClr val="C00000"/>
              </a:solidFill>
              <a:latin typeface="黑体-简" panose="02010609060101010101" charset="-122"/>
              <a:ea typeface="黑体-简" panose="02010609060101010101" charset="-122"/>
              <a:cs typeface="黑体-简" panose="02010609060101010101" charset="-122"/>
              <a:sym typeface="+mn-ea"/>
            </a:endParaRPr>
          </a:p>
          <a:p>
            <a:pPr indent="609600" algn="just" fontAlgn="auto">
              <a:lnSpc>
                <a:spcPct val="120000"/>
              </a:lnSpc>
              <a:spcBef>
                <a:spcPts val="600"/>
              </a:spcBef>
              <a:extLst>
                <a:ext uri="{35155182-B16C-46BC-9424-99874614C6A1}">
                  <wpsdc:indentchars xmlns:wpsdc="http://www.wps.cn/officeDocument/2017/drawingmlCustomData" val="200" checksum="4158780845"/>
                </a:ext>
              </a:extLst>
            </a:pPr>
            <a:endParaRPr lang="zh-CN" altLang="zh-CN" sz="2400" kern="100" dirty="0">
              <a:solidFill>
                <a:srgbClr val="C00000"/>
              </a:solidFill>
              <a:effectLst/>
              <a:latin typeface="Calibri" panose="020F0502020204030204" charset="0"/>
              <a:ea typeface="宋体" panose="02010600030101010101" pitchFamily="2" charset="-122"/>
              <a:cs typeface="Times New Roman" panose="02020603050405020304" pitchFamily="18" charset="0"/>
            </a:endParaRPr>
          </a:p>
          <a:p>
            <a:pPr indent="0" algn="just" defTabSz="266700" fontAlgn="auto">
              <a:lnSpc>
                <a:spcPts val="4300"/>
              </a:lnSpc>
              <a:spcBef>
                <a:spcPts val="600"/>
              </a:spcBef>
              <a:spcAft>
                <a:spcPts val="600"/>
              </a:spcAft>
              <a:buFont typeface="Wingdings" panose="05000000000000000000" pitchFamily="2" charset="2"/>
              <a:buNone/>
            </a:pPr>
            <a:endParaRPr lang="zh-CN" altLang="en-US" sz="2400" b="1">
              <a:latin typeface="黑体" panose="02010609060101010101" pitchFamily="49" charset="-122"/>
              <a:ea typeface="黑体" panose="02010609060101010101" pitchFamily="49" charset="-122"/>
              <a:cs typeface="黑体-简" panose="02010609060101010101" charset="-122"/>
              <a:sym typeface="+mn-ea"/>
            </a:endParaRPr>
          </a:p>
          <a:p>
            <a:pPr indent="0" algn="just" defTabSz="266700" fontAlgn="auto">
              <a:lnSpc>
                <a:spcPts val="4300"/>
              </a:lnSpc>
              <a:spcBef>
                <a:spcPts val="600"/>
              </a:spcBef>
              <a:spcAft>
                <a:spcPts val="600"/>
              </a:spcAft>
              <a:buFont typeface="Wingdings" panose="05000000000000000000" pitchFamily="2" charset="2"/>
              <a:buNone/>
            </a:pPr>
            <a:endParaRPr lang="zh-CN" altLang="en-US" sz="2400" b="1">
              <a:latin typeface="黑体" panose="02010609060101010101" pitchFamily="49" charset="-122"/>
              <a:ea typeface="黑体" panose="02010609060101010101" pitchFamily="49" charset="-122"/>
              <a:cs typeface="黑体-简" panose="02010609060101010101" charset="-122"/>
              <a:sym typeface="+mn-ea"/>
            </a:endParaRPr>
          </a:p>
          <a:p>
            <a:pPr indent="0" algn="just" defTabSz="266700" fontAlgn="auto">
              <a:lnSpc>
                <a:spcPct val="125000"/>
              </a:lnSpc>
              <a:spcBef>
                <a:spcPts val="600"/>
              </a:spcBef>
              <a:spcAft>
                <a:spcPts val="600"/>
              </a:spcAft>
            </a:pPr>
            <a:endParaRPr lang="zh-CN" altLang="en-US" sz="2400" b="1">
              <a:latin typeface="黑体-简" panose="02010609060101010101" charset="-122"/>
              <a:ea typeface="黑体-简" panose="02010609060101010101" charset="-122"/>
              <a:cs typeface="黑体-简" panose="02010609060101010101" charset="-122"/>
            </a:endParaRPr>
          </a:p>
        </p:txBody>
      </p:sp>
      <p:pic>
        <p:nvPicPr>
          <p:cNvPr id="15" name="图片 14" descr="486d8e4f66a4254a6e06bff27b44cb14"/>
          <p:cNvPicPr>
            <a:picLocks noChangeAspect="1"/>
          </p:cNvPicPr>
          <p:nvPr/>
        </p:nvPicPr>
        <p:blipFill>
          <a:blip r:embed="rId3"/>
          <a:srcRect l="7897" t="7741" r="7437" b="3514"/>
          <a:stretch>
            <a:fillRect/>
          </a:stretch>
        </p:blipFill>
        <p:spPr>
          <a:xfrm>
            <a:off x="11497310" y="7200900"/>
            <a:ext cx="5067935" cy="2239010"/>
          </a:xfrm>
          <a:prstGeom prst="rect">
            <a:avLst/>
          </a:prstGeom>
        </p:spPr>
      </p:pic>
      <p:sp>
        <p:nvSpPr>
          <p:cNvPr id="6" name="文本框 5"/>
          <p:cNvSpPr txBox="1"/>
          <p:nvPr/>
        </p:nvSpPr>
        <p:spPr>
          <a:xfrm>
            <a:off x="11330940" y="9502140"/>
            <a:ext cx="5400675" cy="480060"/>
          </a:xfrm>
          <a:prstGeom prst="rect">
            <a:avLst/>
          </a:prstGeom>
          <a:noFill/>
          <a:ln>
            <a:solidFill>
              <a:srgbClr val="FF0000"/>
            </a:solidFill>
          </a:ln>
        </p:spPr>
        <p:txBody>
          <a:bodyPr wrap="square">
            <a:noAutofit/>
          </a:bodyPr>
          <a:lstStyle/>
          <a:p>
            <a:pPr algn="ctr"/>
            <a:r>
              <a:rPr lang="zh-CN" altLang="en-US" sz="2400" b="1" dirty="0">
                <a:latin typeface="黑体-简" panose="02010609060101010101" charset="-122"/>
                <a:ea typeface="黑体-简" panose="02010609060101010101" charset="-122"/>
              </a:rPr>
              <a:t>涡流仪器、探头和检测试样管</a:t>
            </a:r>
            <a:endParaRPr lang="zh-CN" altLang="en-US" sz="2400" dirty="0">
              <a:latin typeface="黑体-简" panose="02010609060101010101" charset="-122"/>
              <a:ea typeface="黑体-简" panose="02010609060101010101" charset="-122"/>
            </a:endParaRPr>
          </a:p>
        </p:txBody>
      </p:sp>
      <p:pic>
        <p:nvPicPr>
          <p:cNvPr id="14" name="图片 13" descr="a5ee1348e1e9fa5d5f94d6780b471e50"/>
          <p:cNvPicPr>
            <a:picLocks noChangeAspect="1"/>
          </p:cNvPicPr>
          <p:nvPr/>
        </p:nvPicPr>
        <p:blipFill>
          <a:blip r:embed="rId4"/>
          <a:srcRect l="18408" t="92" r="6843" b="1375"/>
          <a:stretch>
            <a:fillRect/>
          </a:stretch>
        </p:blipFill>
        <p:spPr>
          <a:xfrm>
            <a:off x="6748145" y="7158990"/>
            <a:ext cx="4116070" cy="2275205"/>
          </a:xfrm>
          <a:prstGeom prst="rect">
            <a:avLst/>
          </a:prstGeom>
        </p:spPr>
      </p:pic>
      <p:sp>
        <p:nvSpPr>
          <p:cNvPr id="17" name="文本框 16"/>
          <p:cNvSpPr txBox="1"/>
          <p:nvPr/>
        </p:nvSpPr>
        <p:spPr>
          <a:xfrm>
            <a:off x="7086600" y="9532620"/>
            <a:ext cx="3777615" cy="452755"/>
          </a:xfrm>
          <a:prstGeom prst="rect">
            <a:avLst/>
          </a:prstGeom>
          <a:noFill/>
          <a:ln>
            <a:solidFill>
              <a:srgbClr val="FF0000"/>
            </a:solidFill>
          </a:ln>
        </p:spPr>
        <p:txBody>
          <a:bodyPr wrap="square">
            <a:noAutofit/>
          </a:bodyPr>
          <a:lstStyle/>
          <a:p>
            <a:r>
              <a:rPr lang="zh-CN" altLang="en-US" sz="2400" b="1" dirty="0">
                <a:latin typeface="黑体-简" panose="02010609060101010101" charset="-122"/>
                <a:ea typeface="黑体-简" panose="02010609060101010101" charset="-122"/>
                <a:cs typeface="黑体-简" panose="02010609060101010101" charset="-122"/>
              </a:rPr>
              <a:t>自主研发的国产</a:t>
            </a:r>
            <a:r>
              <a:rPr lang="en-US" altLang="zh-CN" sz="2400" b="1" dirty="0">
                <a:latin typeface="黑体-简" panose="02010609060101010101" charset="-122"/>
                <a:ea typeface="黑体-简" panose="02010609060101010101" charset="-122"/>
                <a:cs typeface="黑体-简" panose="02010609060101010101" charset="-122"/>
              </a:rPr>
              <a:t>IRIS</a:t>
            </a:r>
            <a:r>
              <a:rPr lang="zh-CN" altLang="en-US" sz="2400" b="1" dirty="0">
                <a:latin typeface="黑体-简" panose="02010609060101010101" charset="-122"/>
                <a:ea typeface="黑体-简" panose="02010609060101010101" charset="-122"/>
                <a:cs typeface="黑体-简" panose="02010609060101010101" charset="-122"/>
              </a:rPr>
              <a:t>系统</a:t>
            </a:r>
            <a:endParaRPr lang="zh-CN" altLang="en-US" sz="2400" dirty="0">
              <a:latin typeface="黑体-简" panose="02010609060101010101" charset="-122"/>
              <a:ea typeface="黑体-简" panose="02010609060101010101" charset="-122"/>
              <a:cs typeface="黑体-简" panose="02010609060101010101" charset="-122"/>
            </a:endParaRPr>
          </a:p>
        </p:txBody>
      </p:sp>
      <p:pic>
        <p:nvPicPr>
          <p:cNvPr id="18" name="图片 17" descr="6b0f49c991bce15be1923ba37bec4b99"/>
          <p:cNvPicPr>
            <a:picLocks noChangeAspect="1"/>
          </p:cNvPicPr>
          <p:nvPr/>
        </p:nvPicPr>
        <p:blipFill>
          <a:blip r:embed="rId5"/>
          <a:srcRect l="3111" t="29944" r="2354" b="11741"/>
          <a:stretch>
            <a:fillRect/>
          </a:stretch>
        </p:blipFill>
        <p:spPr>
          <a:xfrm>
            <a:off x="1219200" y="7158990"/>
            <a:ext cx="5006340" cy="2204720"/>
          </a:xfrm>
          <a:prstGeom prst="rect">
            <a:avLst/>
          </a:prstGeom>
        </p:spPr>
      </p:pic>
      <p:sp>
        <p:nvSpPr>
          <p:cNvPr id="19" name="文本框 18"/>
          <p:cNvSpPr txBox="1"/>
          <p:nvPr/>
        </p:nvSpPr>
        <p:spPr>
          <a:xfrm>
            <a:off x="1092200" y="9563100"/>
            <a:ext cx="5390515" cy="460375"/>
          </a:xfrm>
          <a:prstGeom prst="rect">
            <a:avLst/>
          </a:prstGeom>
          <a:noFill/>
          <a:ln>
            <a:solidFill>
              <a:srgbClr val="FF0000"/>
            </a:solidFill>
          </a:ln>
        </p:spPr>
        <p:txBody>
          <a:bodyPr wrap="square">
            <a:spAutoFit/>
          </a:bodyPr>
          <a:lstStyle/>
          <a:p>
            <a:r>
              <a:rPr lang="en-US" altLang="zh-CN" sz="2400" b="1" dirty="0">
                <a:latin typeface="黑体-简" panose="02010609060101010101" charset="-122"/>
                <a:ea typeface="黑体-简" panose="02010609060101010101" charset="-122"/>
                <a:cs typeface="黑体-简" panose="02010609060101010101" charset="-122"/>
              </a:rPr>
              <a:t>TTS-RT</a:t>
            </a:r>
            <a:r>
              <a:rPr lang="zh-CN" altLang="en-US" sz="2400" b="1" dirty="0">
                <a:latin typeface="黑体-简" panose="02010609060101010101" charset="-122"/>
                <a:ea typeface="黑体-简" panose="02010609060101010101" charset="-122"/>
                <a:cs typeface="黑体-简" panose="02010609060101010101" charset="-122"/>
              </a:rPr>
              <a:t>模拟试件、灵敏度试块和补偿器</a:t>
            </a:r>
            <a:endParaRPr lang="zh-CN" altLang="en-US" sz="2400" dirty="0">
              <a:latin typeface="黑体-简" panose="02010609060101010101" charset="-122"/>
              <a:ea typeface="黑体-简" panose="02010609060101010101" charset="-122"/>
              <a:cs typeface="黑体-简"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0" name="Group 7"/>
          <p:cNvGrpSpPr/>
          <p:nvPr/>
        </p:nvGrpSpPr>
        <p:grpSpPr>
          <a:xfrm rot="-5400000">
            <a:off x="7026386" y="-246905"/>
            <a:ext cx="4099336" cy="18432661"/>
            <a:chOff x="-180621" y="-38100"/>
            <a:chExt cx="1079660" cy="4854693"/>
          </a:xfrm>
        </p:grpSpPr>
        <p:sp>
          <p:nvSpPr>
            <p:cNvPr id="11"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2" name="TextBox 9"/>
            <p:cNvSpPr txBox="1"/>
            <p:nvPr/>
          </p:nvSpPr>
          <p:spPr>
            <a:xfrm>
              <a:off x="-180621"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7600950" y="-7667625"/>
            <a:ext cx="308610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矩形 53"/>
          <p:cNvSpPr/>
          <p:nvPr/>
        </p:nvSpPr>
        <p:spPr>
          <a:xfrm>
            <a:off x="2057400" y="800100"/>
            <a:ext cx="11751310" cy="823595"/>
          </a:xfrm>
          <a:prstGeom prst="rect">
            <a:avLst/>
          </a:prstGeom>
        </p:spPr>
        <p:txBody>
          <a:bodyPr wrap="square">
            <a:noAutofit/>
          </a:bodyPr>
          <a:lstStyle/>
          <a:p>
            <a:pPr lvl="0" indent="0" algn="l" fontAlgn="auto">
              <a:lnSpc>
                <a:spcPts val="4550"/>
              </a:lnSpc>
            </a:pPr>
            <a:r>
              <a:rPr lang="en-US" altLang="zh-CN" sz="3200" b="1">
                <a:solidFill>
                  <a:srgbClr val="C91313"/>
                </a:solidFill>
                <a:uFillTx/>
                <a:latin typeface="思源宋体 Bold" panose="02020700000000000000" charset="-122"/>
                <a:ea typeface="思源宋体 Bold" panose="02020700000000000000" charset="-122"/>
                <a:cs typeface="思源宋体 Bold" panose="02020700000000000000" charset="-122"/>
              </a:rPr>
              <a:t>2026</a:t>
            </a:r>
            <a:r>
              <a:rPr lang="zh-CN" altLang="en-US" sz="3200" b="1">
                <a:solidFill>
                  <a:srgbClr val="C91313"/>
                </a:solidFill>
                <a:uFillTx/>
                <a:latin typeface="思源宋体 Bold" panose="02020700000000000000" charset="-122"/>
                <a:ea typeface="思源宋体 Bold" panose="02020700000000000000" charset="-122"/>
                <a:cs typeface="思源宋体 Bold" panose="02020700000000000000" charset="-122"/>
              </a:rPr>
              <a:t>远东无损检测新技术大会</a:t>
            </a:r>
            <a:r>
              <a:rPr lang="en-US" altLang="zh-CN" sz="3200" b="1">
                <a:solidFill>
                  <a:srgbClr val="C91313"/>
                </a:solidFill>
                <a:uFillTx/>
                <a:latin typeface="思源宋体 Bold" panose="02020700000000000000" charset="-122"/>
                <a:ea typeface="思源宋体 Bold" panose="02020700000000000000" charset="-122"/>
                <a:cs typeface="思源宋体 Bold" panose="02020700000000000000" charset="-122"/>
              </a:rPr>
              <a:t> </a:t>
            </a:r>
            <a:r>
              <a:rPr lang="zh-CN" altLang="en-US" sz="3200" b="1">
                <a:solidFill>
                  <a:srgbClr val="C91313"/>
                </a:solidFill>
                <a:uFillTx/>
                <a:latin typeface="思源宋体 Bold" panose="02020700000000000000" charset="-122"/>
                <a:ea typeface="思源宋体 Bold" panose="02020700000000000000" charset="-122"/>
                <a:cs typeface="思源宋体 Bold" panose="02020700000000000000" charset="-122"/>
              </a:rPr>
              <a:t>技术研发与应用成果信息</a:t>
            </a:r>
            <a:r>
              <a:rPr lang="en-US" altLang="zh-CN" sz="3200" b="1">
                <a:solidFill>
                  <a:srgbClr val="C91313"/>
                </a:solidFill>
                <a:uFillTx/>
                <a:latin typeface="思源宋体 Bold" panose="02020700000000000000" charset="-122"/>
                <a:ea typeface="思源宋体 Bold" panose="02020700000000000000" charset="-122"/>
                <a:cs typeface="思源宋体 Bold" panose="02020700000000000000" charset="-122"/>
              </a:rPr>
              <a:t> </a:t>
            </a:r>
            <a:r>
              <a:rPr lang="zh-CN" altLang="en-US" sz="3200" b="1">
                <a:solidFill>
                  <a:srgbClr val="C91313"/>
                </a:solidFill>
                <a:uFillTx/>
                <a:latin typeface="思源宋体 Bold" panose="02020700000000000000" charset="-122"/>
                <a:ea typeface="思源宋体 Bold" panose="02020700000000000000" charset="-122"/>
                <a:cs typeface="思源宋体 Bold" panose="02020700000000000000" charset="-122"/>
                <a:sym typeface="+mn-ea"/>
              </a:rPr>
              <a:t>发布会</a:t>
            </a:r>
            <a:r>
              <a:rPr lang="en-US" altLang="zh-CN" sz="3200" b="1">
                <a:solidFill>
                  <a:srgbClr val="C91313"/>
                </a:solidFill>
                <a:uFillTx/>
                <a:latin typeface="思源宋体 Bold" panose="02020700000000000000" charset="-122"/>
                <a:ea typeface="思源宋体 Bold" panose="02020700000000000000" charset="-122"/>
                <a:cs typeface="思源宋体 Bold" panose="02020700000000000000" charset="-122"/>
                <a:sym typeface="+mn-ea"/>
              </a:rPr>
              <a:t> </a:t>
            </a:r>
            <a:endParaRPr lang="en-US" altLang="zh-CN" sz="3200" b="1" dirty="0">
              <a:solidFill>
                <a:srgbClr val="C91313"/>
              </a:solidFill>
              <a:uFillTx/>
              <a:latin typeface="思源宋体 Bold" panose="02020700000000000000" charset="-122"/>
              <a:ea typeface="思源宋体 Bold" panose="02020700000000000000" charset="-122"/>
              <a:cs typeface="思源宋体 Bold" panose="02020700000000000000" charset="-122"/>
            </a:endParaRPr>
          </a:p>
        </p:txBody>
      </p:sp>
      <p:pic>
        <p:nvPicPr>
          <p:cNvPr id="6" name="图片 1"/>
          <p:cNvPicPr>
            <a:picLocks noChangeAspect="1"/>
          </p:cNvPicPr>
          <p:nvPr/>
        </p:nvPicPr>
        <p:blipFill>
          <a:blip r:embed="rId1"/>
          <a:stretch>
            <a:fillRect/>
          </a:stretch>
        </p:blipFill>
        <p:spPr>
          <a:xfrm>
            <a:off x="762000" y="683260"/>
            <a:ext cx="1213485" cy="864235"/>
          </a:xfrm>
          <a:prstGeom prst="rect">
            <a:avLst/>
          </a:prstGeom>
          <a:noFill/>
          <a:ln w="9525">
            <a:noFill/>
          </a:ln>
        </p:spPr>
      </p:pic>
      <p:grpSp>
        <p:nvGrpSpPr>
          <p:cNvPr id="47" name="Group 47"/>
          <p:cNvGrpSpPr/>
          <p:nvPr/>
        </p:nvGrpSpPr>
        <p:grpSpPr>
          <a:xfrm flipV="1">
            <a:off x="2133600" y="1469390"/>
            <a:ext cx="11420475" cy="78105"/>
            <a:chOff x="0" y="0"/>
            <a:chExt cx="8165522" cy="76200"/>
          </a:xfrm>
        </p:grpSpPr>
        <p:sp>
          <p:nvSpPr>
            <p:cNvPr id="48" name="AutoShape 48"/>
            <p:cNvSpPr/>
            <p:nvPr/>
          </p:nvSpPr>
          <p:spPr>
            <a:xfrm flipV="1">
              <a:off x="0" y="6350"/>
              <a:ext cx="8165522" cy="0"/>
            </a:xfrm>
            <a:prstGeom prst="line">
              <a:avLst/>
            </a:prstGeom>
            <a:ln w="12700" cap="rnd">
              <a:solidFill>
                <a:srgbClr val="C91313"/>
              </a:solidFill>
              <a:prstDash val="solid"/>
              <a:headEnd type="none" w="sm" len="sm"/>
              <a:tailEnd type="none" w="sm" len="sm"/>
            </a:ln>
          </p:spPr>
        </p:sp>
        <p:sp>
          <p:nvSpPr>
            <p:cNvPr id="49" name="AutoShape 49"/>
            <p:cNvSpPr/>
            <p:nvPr/>
          </p:nvSpPr>
          <p:spPr>
            <a:xfrm flipV="1">
              <a:off x="0" y="69850"/>
              <a:ext cx="8165522" cy="0"/>
            </a:xfrm>
            <a:prstGeom prst="line">
              <a:avLst/>
            </a:prstGeom>
            <a:ln w="12700" cap="rnd">
              <a:solidFill>
                <a:srgbClr val="C91313"/>
              </a:solidFill>
              <a:prstDash val="solid"/>
              <a:headEnd type="none" w="sm" len="sm"/>
              <a:tailEnd type="none" w="sm" len="sm"/>
            </a:ln>
          </p:spPr>
        </p:sp>
      </p:grpSp>
      <p:grpSp>
        <p:nvGrpSpPr>
          <p:cNvPr id="22" name="Group 22"/>
          <p:cNvGrpSpPr/>
          <p:nvPr/>
        </p:nvGrpSpPr>
        <p:grpSpPr>
          <a:xfrm>
            <a:off x="6917055" y="6130762"/>
            <a:ext cx="4182174" cy="823286"/>
            <a:chOff x="0" y="0"/>
            <a:chExt cx="1043747" cy="168379"/>
          </a:xfrm>
        </p:grpSpPr>
        <p:sp>
          <p:nvSpPr>
            <p:cNvPr id="23" name="Freeform 23"/>
            <p:cNvSpPr/>
            <p:nvPr/>
          </p:nvSpPr>
          <p:spPr>
            <a:xfrm>
              <a:off x="0" y="0"/>
              <a:ext cx="1043747" cy="168379"/>
            </a:xfrm>
            <a:custGeom>
              <a:avLst/>
              <a:gdLst/>
              <a:ahLst/>
              <a:cxnLst/>
              <a:rect l="l" t="t" r="r" b="b"/>
              <a:pathLst>
                <a:path w="1043747" h="168379">
                  <a:moveTo>
                    <a:pt x="84189" y="0"/>
                  </a:moveTo>
                  <a:lnTo>
                    <a:pt x="959558" y="0"/>
                  </a:lnTo>
                  <a:cubicBezTo>
                    <a:pt x="1006054" y="0"/>
                    <a:pt x="1043747" y="37693"/>
                    <a:pt x="1043747" y="84189"/>
                  </a:cubicBezTo>
                  <a:lnTo>
                    <a:pt x="1043747" y="84189"/>
                  </a:lnTo>
                  <a:cubicBezTo>
                    <a:pt x="1043747" y="106518"/>
                    <a:pt x="1034877" y="127932"/>
                    <a:pt x="1019088" y="143720"/>
                  </a:cubicBezTo>
                  <a:cubicBezTo>
                    <a:pt x="1003300" y="159509"/>
                    <a:pt x="981886" y="168379"/>
                    <a:pt x="959558" y="168379"/>
                  </a:cubicBezTo>
                  <a:lnTo>
                    <a:pt x="84189" y="168379"/>
                  </a:lnTo>
                  <a:cubicBezTo>
                    <a:pt x="61861" y="168379"/>
                    <a:pt x="40447" y="159509"/>
                    <a:pt x="24659" y="143720"/>
                  </a:cubicBezTo>
                  <a:cubicBezTo>
                    <a:pt x="8870" y="127932"/>
                    <a:pt x="0" y="106518"/>
                    <a:pt x="0" y="84189"/>
                  </a:cubicBezTo>
                  <a:lnTo>
                    <a:pt x="0" y="84189"/>
                  </a:lnTo>
                  <a:cubicBezTo>
                    <a:pt x="0" y="61861"/>
                    <a:pt x="8870" y="40447"/>
                    <a:pt x="24659" y="24659"/>
                  </a:cubicBezTo>
                  <a:cubicBezTo>
                    <a:pt x="40447" y="8870"/>
                    <a:pt x="61861" y="0"/>
                    <a:pt x="84189" y="0"/>
                  </a:cubicBezTo>
                  <a:close/>
                </a:path>
              </a:pathLst>
            </a:custGeom>
            <a:gradFill rotWithShape="1">
              <a:gsLst>
                <a:gs pos="0">
                  <a:srgbClr val="DA3D28">
                    <a:alpha val="100000"/>
                  </a:srgbClr>
                </a:gs>
                <a:gs pos="100000">
                  <a:srgbClr val="980000">
                    <a:alpha val="100000"/>
                  </a:srgbClr>
                </a:gs>
              </a:gsLst>
              <a:lin ang="2700000"/>
            </a:gradFill>
          </p:spPr>
        </p:sp>
        <p:sp>
          <p:nvSpPr>
            <p:cNvPr id="24" name="TextBox 24"/>
            <p:cNvSpPr txBox="1"/>
            <p:nvPr/>
          </p:nvSpPr>
          <p:spPr>
            <a:xfrm>
              <a:off x="0" y="-38100"/>
              <a:ext cx="1043747" cy="206479"/>
            </a:xfrm>
            <a:prstGeom prst="rect">
              <a:avLst/>
            </a:prstGeom>
          </p:spPr>
          <p:txBody>
            <a:bodyPr lIns="50800" tIns="50800" rIns="50800" bIns="50800" rtlCol="0" anchor="ctr"/>
            <a:lstStyle/>
            <a:p>
              <a:pPr algn="ctr">
                <a:lnSpc>
                  <a:spcPts val="2660"/>
                </a:lnSpc>
              </a:pPr>
            </a:p>
          </p:txBody>
        </p:sp>
      </p:grpSp>
      <p:sp>
        <p:nvSpPr>
          <p:cNvPr id="7" name="TextBox 51"/>
          <p:cNvSpPr txBox="1"/>
          <p:nvPr/>
        </p:nvSpPr>
        <p:spPr>
          <a:xfrm>
            <a:off x="7085965" y="6278880"/>
            <a:ext cx="3844925" cy="492760"/>
          </a:xfrm>
          <a:prstGeom prst="rect">
            <a:avLst/>
          </a:prstGeom>
        </p:spPr>
        <p:txBody>
          <a:bodyPr wrap="square" lIns="0" tIns="0" rIns="0" bIns="0" rtlCol="0" anchor="t">
            <a:spAutoFit/>
          </a:bodyPr>
          <a:lstStyle/>
          <a:p>
            <a:pPr algn="ctr">
              <a:lnSpc>
                <a:spcPts val="3845"/>
              </a:lnSpc>
            </a:pPr>
            <a:r>
              <a:rPr lang="zh-CN" alt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rPr>
              <a:t>发布</a:t>
            </a:r>
            <a:r>
              <a:rPr 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rPr>
              <a:t>人：</a:t>
            </a:r>
            <a:r>
              <a:rPr lang="zh-CN" alt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rPr>
              <a:t>强天鹏</a:t>
            </a:r>
            <a:endParaRPr lang="en-US" sz="3200" b="1" spc="222">
              <a:solidFill>
                <a:srgbClr val="FBEFE8"/>
              </a:solidFill>
              <a:latin typeface="思源宋体" panose="02020400000000000000" charset="-122"/>
              <a:ea typeface="思源宋体" panose="02020400000000000000" charset="-122"/>
              <a:cs typeface="思源宋体" panose="02020400000000000000" charset="-122"/>
              <a:sym typeface="思源宋体" panose="02020400000000000000" charset="-122"/>
            </a:endParaRPr>
          </a:p>
        </p:txBody>
      </p:sp>
      <p:sp>
        <p:nvSpPr>
          <p:cNvPr id="50" name="TextBox 50"/>
          <p:cNvSpPr txBox="1"/>
          <p:nvPr/>
        </p:nvSpPr>
        <p:spPr>
          <a:xfrm>
            <a:off x="5089525" y="8572500"/>
            <a:ext cx="7930515" cy="769620"/>
          </a:xfrm>
          <a:prstGeom prst="rect">
            <a:avLst/>
          </a:prstGeom>
        </p:spPr>
        <p:txBody>
          <a:bodyPr wrap="square" lIns="0" tIns="0" rIns="0" bIns="0" rtlCol="0" anchor="t">
            <a:noAutofit/>
          </a:bodyPr>
          <a:lstStyle/>
          <a:p>
            <a:pPr algn="ctr">
              <a:lnSpc>
                <a:spcPts val="4550"/>
              </a:lnSpc>
            </a:pPr>
            <a:r>
              <a:rPr lang="zh-CN" altLang="en-US" sz="3600" b="1" spc="500">
                <a:solidFill>
                  <a:schemeClr val="tx1"/>
                </a:solidFill>
                <a:latin typeface="思源宋体" panose="02020400000000000000" charset="-122"/>
                <a:ea typeface="思源宋体" panose="02020400000000000000" charset="-122"/>
                <a:cs typeface="思源宋体 Bold" panose="02020700000000000000" charset="-122"/>
                <a:sym typeface="思源宋体 Bold" panose="02020700000000000000" charset="-122"/>
              </a:rPr>
              <a:t>江苏中特创业设备检测有限公司</a:t>
            </a:r>
            <a:endParaRPr lang="zh-CN" altLang="en-US" sz="3600" b="1" spc="500">
              <a:solidFill>
                <a:schemeClr val="tx1"/>
              </a:solidFill>
              <a:latin typeface="思源宋体" panose="02020400000000000000" charset="-122"/>
              <a:ea typeface="思源宋体" panose="02020400000000000000" charset="-122"/>
              <a:cs typeface="思源宋体 Bold" panose="02020700000000000000" charset="-122"/>
              <a:sym typeface="思源宋体 Bold" panose="02020700000000000000" charset="-122"/>
            </a:endParaRPr>
          </a:p>
        </p:txBody>
      </p:sp>
      <p:sp>
        <p:nvSpPr>
          <p:cNvPr id="8" name="文本框 7"/>
          <p:cNvSpPr txBox="1"/>
          <p:nvPr/>
        </p:nvSpPr>
        <p:spPr>
          <a:xfrm>
            <a:off x="990600" y="7581900"/>
            <a:ext cx="16355060" cy="979805"/>
          </a:xfrm>
          <a:prstGeom prst="rect">
            <a:avLst/>
          </a:prstGeom>
          <a:noFill/>
        </p:spPr>
        <p:txBody>
          <a:bodyPr wrap="square">
            <a:noAutofit/>
          </a:bodyPr>
          <a:lstStyle/>
          <a:p>
            <a:pPr algn="ctr"/>
            <a:r>
              <a:rPr lang="zh-CN" altLang="en-US" sz="3200">
                <a:solidFill>
                  <a:schemeClr val="tx1"/>
                </a:solidFill>
                <a:latin typeface="思源宋体" panose="02020400000000000000" charset="-122"/>
                <a:ea typeface="思源宋体" panose="02020400000000000000" charset="-122"/>
                <a:sym typeface="+mn-ea"/>
              </a:rPr>
              <a:t>手机号 ：</a:t>
            </a:r>
            <a:r>
              <a:rPr lang="en-US" altLang="zh-CN" sz="3200">
                <a:solidFill>
                  <a:schemeClr val="tx1"/>
                </a:solidFill>
                <a:latin typeface="思源宋体" panose="02020400000000000000" charset="-122"/>
                <a:ea typeface="思源宋体" panose="02020400000000000000" charset="-122"/>
                <a:sym typeface="+mn-ea"/>
              </a:rPr>
              <a:t>13776663939     </a:t>
            </a:r>
            <a:r>
              <a:rPr lang="zh-CN" altLang="en-US" sz="3200">
                <a:solidFill>
                  <a:schemeClr val="tx1"/>
                </a:solidFill>
                <a:latin typeface="思源宋体" panose="02020400000000000000" charset="-122"/>
                <a:ea typeface="思源宋体" panose="02020400000000000000" charset="-122"/>
                <a:sym typeface="+mn-ea"/>
              </a:rPr>
              <a:t>微信号：</a:t>
            </a:r>
            <a:r>
              <a:rPr lang="en-US" altLang="zh-CN" sz="3200">
                <a:solidFill>
                  <a:schemeClr val="tx1"/>
                </a:solidFill>
                <a:latin typeface="思源宋体" panose="02020400000000000000" charset="-122"/>
                <a:ea typeface="思源宋体" panose="02020400000000000000" charset="-122"/>
                <a:sym typeface="+mn-ea"/>
              </a:rPr>
              <a:t>QTP13776663939</a:t>
            </a:r>
            <a:endParaRPr lang="en-US" altLang="zh-CN" sz="3200" spc="300" dirty="0">
              <a:solidFill>
                <a:schemeClr val="tx1"/>
              </a:solidFill>
              <a:latin typeface="思源宋体" panose="02020400000000000000" charset="-122"/>
              <a:ea typeface="思源宋体" panose="02020400000000000000" charset="-122"/>
              <a:cs typeface="阿里巴巴普惠体 B" panose="00020600040101010101" pitchFamily="18" charset="-122"/>
              <a:sym typeface="+mn-ea"/>
            </a:endParaRPr>
          </a:p>
        </p:txBody>
      </p:sp>
      <p:sp>
        <p:nvSpPr>
          <p:cNvPr id="9" name="Freeform 40"/>
          <p:cNvSpPr/>
          <p:nvPr/>
        </p:nvSpPr>
        <p:spPr>
          <a:xfrm rot="-2567252" flipV="1">
            <a:off x="805180" y="9519920"/>
            <a:ext cx="843280" cy="906145"/>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txBody>
          <a:bodyPr/>
          <a:lstStyle/>
          <a:p>
            <a:endParaRPr lang="zh-CN" altLang="en-US"/>
          </a:p>
        </p:txBody>
      </p:sp>
      <p:sp>
        <p:nvSpPr>
          <p:cNvPr id="13" name="Freeform 40"/>
          <p:cNvSpPr/>
          <p:nvPr/>
        </p:nvSpPr>
        <p:spPr>
          <a:xfrm rot="-2567252">
            <a:off x="15177468" y="8834732"/>
            <a:ext cx="1298865" cy="772601"/>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sp>
      <p:sp>
        <p:nvSpPr>
          <p:cNvPr id="15" name="Freeform 40"/>
          <p:cNvSpPr/>
          <p:nvPr/>
        </p:nvSpPr>
        <p:spPr>
          <a:xfrm rot="-2567252" flipV="1">
            <a:off x="4083050" y="9107805"/>
            <a:ext cx="435610" cy="526415"/>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sp>
      <p:sp>
        <p:nvSpPr>
          <p:cNvPr id="16" name="Freeform 40"/>
          <p:cNvSpPr/>
          <p:nvPr/>
        </p:nvSpPr>
        <p:spPr>
          <a:xfrm rot="-2567252" flipH="1">
            <a:off x="16859885" y="9555480"/>
            <a:ext cx="369570" cy="427990"/>
          </a:xfrm>
          <a:custGeom>
            <a:avLst/>
            <a:gdLst/>
            <a:ahLst/>
            <a:cxnLst/>
            <a:rect l="l" t="t" r="r" b="b"/>
            <a:pathLst>
              <a:path w="1298865" h="772601">
                <a:moveTo>
                  <a:pt x="0" y="0"/>
                </a:moveTo>
                <a:lnTo>
                  <a:pt x="1298865" y="0"/>
                </a:lnTo>
                <a:lnTo>
                  <a:pt x="1298865" y="772600"/>
                </a:lnTo>
                <a:lnTo>
                  <a:pt x="0" y="772600"/>
                </a:lnTo>
                <a:lnTo>
                  <a:pt x="0" y="0"/>
                </a:lnTo>
                <a:close/>
              </a:path>
            </a:pathLst>
          </a:custGeom>
          <a:blipFill>
            <a:blip r:embed="rId2"/>
            <a:stretch>
              <a:fillRect/>
            </a:stretch>
          </a:blipFill>
        </p:spPr>
      </p:sp>
      <p:sp>
        <p:nvSpPr>
          <p:cNvPr id="5" name="文本框 4"/>
          <p:cNvSpPr txBox="1"/>
          <p:nvPr/>
        </p:nvSpPr>
        <p:spPr>
          <a:xfrm>
            <a:off x="2766060" y="3238500"/>
            <a:ext cx="12619990" cy="1014730"/>
          </a:xfrm>
          <a:prstGeom prst="rect">
            <a:avLst/>
          </a:prstGeom>
          <a:noFill/>
        </p:spPr>
        <p:txBody>
          <a:bodyPr wrap="square">
            <a:spAutoFit/>
          </a:bodyPr>
          <a:lstStyle/>
          <a:p>
            <a:pPr>
              <a:lnSpc>
                <a:spcPts val="7200"/>
              </a:lnSpc>
            </a:pPr>
            <a:r>
              <a:rPr lang="zh-CN" altLang="en-US" sz="8000" b="1" spc="600">
                <a:solidFill>
                  <a:srgbClr val="C91313"/>
                </a:solidFill>
                <a:latin typeface="微软雅黑" panose="020B0503020204020204" pitchFamily="34" charset="-122"/>
                <a:ea typeface="微软雅黑" panose="020B0503020204020204" pitchFamily="34" charset="-122"/>
              </a:rPr>
              <a:t>信息发布结束，感谢垂听！</a:t>
            </a:r>
            <a:endParaRPr lang="zh-CN" altLang="en-US" sz="8000" b="1" spc="600" dirty="0">
              <a:solidFill>
                <a:srgbClr val="C91313"/>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cstate="screen"/>
          <a:srcRect/>
          <a:stretch>
            <a:fillRect/>
          </a:stretch>
        </p:blipFill>
        <p:spPr>
          <a:xfrm flipH="1">
            <a:off x="1364156" y="8646255"/>
            <a:ext cx="4640069" cy="722784"/>
          </a:xfrm>
          <a:custGeom>
            <a:avLst/>
            <a:gdLst>
              <a:gd name="connsiteX0" fmla="*/ 0 w 7113021"/>
              <a:gd name="connsiteY0" fmla="*/ 0 h 1107996"/>
              <a:gd name="connsiteX1" fmla="*/ 7113021 w 7113021"/>
              <a:gd name="connsiteY1" fmla="*/ 0 h 1107996"/>
              <a:gd name="connsiteX2" fmla="*/ 7113021 w 7113021"/>
              <a:gd name="connsiteY2" fmla="*/ 1107996 h 1107996"/>
              <a:gd name="connsiteX3" fmla="*/ 0 w 7113021"/>
              <a:gd name="connsiteY3" fmla="*/ 1107996 h 1107996"/>
            </a:gdLst>
            <a:ahLst/>
            <a:cxnLst>
              <a:cxn ang="0">
                <a:pos x="connsiteX0" y="connsiteY0"/>
              </a:cxn>
              <a:cxn ang="0">
                <a:pos x="connsiteX1" y="connsiteY1"/>
              </a:cxn>
              <a:cxn ang="0">
                <a:pos x="connsiteX2" y="connsiteY2"/>
              </a:cxn>
              <a:cxn ang="0">
                <a:pos x="connsiteX3" y="connsiteY3"/>
              </a:cxn>
            </a:cxnLst>
            <a:rect l="l" t="t" r="r" b="b"/>
            <a:pathLst>
              <a:path w="7113021" h="1107996">
                <a:moveTo>
                  <a:pt x="0" y="0"/>
                </a:moveTo>
                <a:lnTo>
                  <a:pt x="7113021" y="0"/>
                </a:lnTo>
                <a:lnTo>
                  <a:pt x="7113021" y="1107996"/>
                </a:lnTo>
                <a:lnTo>
                  <a:pt x="0" y="1107996"/>
                </a:lnTo>
                <a:close/>
              </a:path>
            </a:pathLst>
          </a:custGeom>
        </p:spPr>
      </p:pic>
      <p:pic>
        <p:nvPicPr>
          <p:cNvPr id="18" name="图片 17"/>
          <p:cNvPicPr>
            <a:picLocks noChangeAspect="1"/>
          </p:cNvPicPr>
          <p:nvPr/>
        </p:nvPicPr>
        <p:blipFill>
          <a:blip r:embed="rId3" cstate="screen"/>
          <a:srcRect/>
          <a:stretch>
            <a:fillRect/>
          </a:stretch>
        </p:blipFill>
        <p:spPr>
          <a:xfrm>
            <a:off x="12116055" y="8648822"/>
            <a:ext cx="4640069" cy="722784"/>
          </a:xfrm>
          <a:custGeom>
            <a:avLst/>
            <a:gdLst>
              <a:gd name="connsiteX0" fmla="*/ 0 w 7113021"/>
              <a:gd name="connsiteY0" fmla="*/ 0 h 1107996"/>
              <a:gd name="connsiteX1" fmla="*/ 7113021 w 7113021"/>
              <a:gd name="connsiteY1" fmla="*/ 0 h 1107996"/>
              <a:gd name="connsiteX2" fmla="*/ 7113021 w 7113021"/>
              <a:gd name="connsiteY2" fmla="*/ 1107996 h 1107996"/>
              <a:gd name="connsiteX3" fmla="*/ 0 w 7113021"/>
              <a:gd name="connsiteY3" fmla="*/ 1107996 h 1107996"/>
            </a:gdLst>
            <a:ahLst/>
            <a:cxnLst>
              <a:cxn ang="0">
                <a:pos x="connsiteX0" y="connsiteY0"/>
              </a:cxn>
              <a:cxn ang="0">
                <a:pos x="connsiteX1" y="connsiteY1"/>
              </a:cxn>
              <a:cxn ang="0">
                <a:pos x="connsiteX2" y="connsiteY2"/>
              </a:cxn>
              <a:cxn ang="0">
                <a:pos x="connsiteX3" y="connsiteY3"/>
              </a:cxn>
            </a:cxnLst>
            <a:rect l="l" t="t" r="r" b="b"/>
            <a:pathLst>
              <a:path w="7113021" h="1107996">
                <a:moveTo>
                  <a:pt x="0" y="0"/>
                </a:moveTo>
                <a:lnTo>
                  <a:pt x="7113021" y="0"/>
                </a:lnTo>
                <a:lnTo>
                  <a:pt x="7113021" y="1107996"/>
                </a:lnTo>
                <a:lnTo>
                  <a:pt x="0" y="1107996"/>
                </a:ln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0" name="Group 7"/>
          <p:cNvGrpSpPr/>
          <p:nvPr/>
        </p:nvGrpSpPr>
        <p:grpSpPr>
          <a:xfrm rot="-5400000">
            <a:off x="7022001" y="-307598"/>
            <a:ext cx="4099336" cy="18432661"/>
            <a:chOff x="-180621" y="-38100"/>
            <a:chExt cx="1079660" cy="4854693"/>
          </a:xfrm>
        </p:grpSpPr>
        <p:sp>
          <p:nvSpPr>
            <p:cNvPr id="11"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2" name="TextBox 9"/>
            <p:cNvSpPr txBox="1"/>
            <p:nvPr/>
          </p:nvSpPr>
          <p:spPr>
            <a:xfrm>
              <a:off x="-180621"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7600950" y="-7600950"/>
            <a:ext cx="308610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矩形 50"/>
          <p:cNvSpPr/>
          <p:nvPr/>
        </p:nvSpPr>
        <p:spPr>
          <a:xfrm>
            <a:off x="1046480" y="1028700"/>
            <a:ext cx="16339185" cy="3732530"/>
          </a:xfrm>
          <a:prstGeom prst="rect">
            <a:avLst/>
          </a:prstGeom>
        </p:spPr>
        <p:txBody>
          <a:bodyPr wrap="square">
            <a:noAutofit/>
          </a:bodyPr>
          <a:lstStyle/>
          <a:p>
            <a:pPr marL="457200" indent="-457200" fontAlgn="auto">
              <a:lnSpc>
                <a:spcPts val="5000"/>
              </a:lnSpc>
              <a:buFont typeface="Wingdings" panose="05000000000000000000" pitchFamily="2" charset="2"/>
              <a:buChar char="l"/>
            </a:pP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rPr>
              <a:t>当前，我国重化工产业正处于快速发展时期，对高可靠换热器、大型换热器、</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重型换热器、</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rPr>
              <a:t>复杂结构换热器的需求持续旺盛。</a:t>
            </a:r>
            <a:endPar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endParaRPr>
          </a:p>
          <a:p>
            <a:pPr marL="457200" indent="-457200" fontAlgn="auto">
              <a:lnSpc>
                <a:spcPts val="5000"/>
              </a:lnSpc>
              <a:buFont typeface="Wingdings" panose="05000000000000000000" pitchFamily="2" charset="2"/>
              <a:buChar char="l"/>
            </a:pP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rPr>
              <a:t>制造更多优质换热器，覆盖石油炼化、煤制油气、精细化工等各个领域，</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在高压、高温、腐蚀环境中使用不发生泄漏，实现生产装置</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rPr>
              <a:t>长周期稳定运行，是</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众多企业的迫切愿望</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rPr>
              <a:t>。</a:t>
            </a:r>
            <a:endPar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endParaRPr>
          </a:p>
          <a:p>
            <a:pPr marL="457200" indent="-457200" fontAlgn="auto">
              <a:lnSpc>
                <a:spcPts val="5000"/>
              </a:lnSpc>
              <a:buFont typeface="Wingdings" panose="05000000000000000000" pitchFamily="2" charset="2"/>
              <a:buChar char="l"/>
            </a:pP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rPr>
              <a:t>换热器管子管板角焊缝泄漏是破坏石化装置</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稳定运行的重要原因，一台换热器成百上千乃至上万个管头，只要有少量泄漏，整套生产装置就不得不停产，造成重大经济损失。</a:t>
            </a:r>
            <a:endPar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endParaRPr>
          </a:p>
        </p:txBody>
      </p:sp>
      <p:pic>
        <p:nvPicPr>
          <p:cNvPr id="55" name="图片 54"/>
          <p:cNvPicPr/>
          <p:nvPr>
            <p:custDataLst>
              <p:tags r:id="rId1"/>
            </p:custDataLst>
          </p:nvPr>
        </p:nvPicPr>
        <p:blipFill>
          <a:blip r:embed="rId2"/>
          <a:srcRect t="8840" b="6070"/>
          <a:stretch>
            <a:fillRect/>
          </a:stretch>
        </p:blipFill>
        <p:spPr>
          <a:xfrm>
            <a:off x="1828800" y="5669280"/>
            <a:ext cx="6855460" cy="3084830"/>
          </a:xfrm>
          <a:prstGeom prst="rect">
            <a:avLst/>
          </a:prstGeom>
          <a:noFill/>
          <a:ln w="9525">
            <a:noFill/>
          </a:ln>
        </p:spPr>
      </p:pic>
      <p:pic>
        <p:nvPicPr>
          <p:cNvPr id="56" name="图片 55" descr="screenshot_20260517_103131"/>
          <p:cNvPicPr>
            <a:picLocks noChangeAspect="1"/>
          </p:cNvPicPr>
          <p:nvPr/>
        </p:nvPicPr>
        <p:blipFill>
          <a:blip r:embed="rId3"/>
          <a:srcRect l="11500" t="8000" r="302" b="26898"/>
          <a:stretch>
            <a:fillRect/>
          </a:stretch>
        </p:blipFill>
        <p:spPr>
          <a:xfrm flipH="1">
            <a:off x="9372600" y="5630545"/>
            <a:ext cx="6721475" cy="3123565"/>
          </a:xfrm>
          <a:prstGeom prst="rect">
            <a:avLst/>
          </a:prstGeom>
        </p:spPr>
      </p:pic>
      <p:sp>
        <p:nvSpPr>
          <p:cNvPr id="57" name="文本框 56"/>
          <p:cNvSpPr txBox="1"/>
          <p:nvPr/>
        </p:nvSpPr>
        <p:spPr>
          <a:xfrm>
            <a:off x="3946525" y="9063355"/>
            <a:ext cx="10592435" cy="460375"/>
          </a:xfrm>
          <a:prstGeom prst="rect">
            <a:avLst/>
          </a:prstGeom>
          <a:noFill/>
        </p:spPr>
        <p:txBody>
          <a:bodyPr wrap="square" rtlCol="0">
            <a:spAutoFit/>
          </a:bodyPr>
          <a:lstStyle/>
          <a:p>
            <a:r>
              <a:rPr lang="zh-CN" altLang="en-US" sz="2400">
                <a:solidFill>
                  <a:prstClr val="black"/>
                </a:solidFill>
                <a:latin typeface="微软雅黑" panose="020B0503020204020204" pitchFamily="34" charset="-122"/>
                <a:ea typeface="微软雅黑" panose="020B0503020204020204" pitchFamily="34" charset="-122"/>
              </a:rPr>
              <a:t>大型换热器</a:t>
            </a:r>
            <a:r>
              <a:rPr lang="en-US" altLang="zh-CN" sz="2400">
                <a:solidFill>
                  <a:prstClr val="black"/>
                </a:solidFill>
                <a:latin typeface="微软雅黑" panose="020B0503020204020204" pitchFamily="34" charset="-122"/>
                <a:ea typeface="微软雅黑" panose="020B0503020204020204" pitchFamily="34" charset="-122"/>
              </a:rPr>
              <a:t>                                                                     </a:t>
            </a:r>
            <a:r>
              <a:rPr lang="zh-CN" altLang="en-US" sz="2400">
                <a:solidFill>
                  <a:prstClr val="black"/>
                </a:solidFill>
                <a:latin typeface="微软雅黑" panose="020B0503020204020204" pitchFamily="34" charset="-122"/>
                <a:ea typeface="微软雅黑" panose="020B0503020204020204" pitchFamily="34" charset="-122"/>
              </a:rPr>
              <a:t>高参数重型换热器</a:t>
            </a:r>
            <a:endParaRPr lang="zh-CN" altLang="en-US" sz="240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3" name="Group 7"/>
          <p:cNvGrpSpPr/>
          <p:nvPr/>
        </p:nvGrpSpPr>
        <p:grpSpPr>
          <a:xfrm rot="-5400000">
            <a:off x="7312511" y="-561281"/>
            <a:ext cx="3489740" cy="18432661"/>
            <a:chOff x="-20069" y="-38100"/>
            <a:chExt cx="919108" cy="4854693"/>
          </a:xfrm>
        </p:grpSpPr>
        <p:sp>
          <p:nvSpPr>
            <p:cNvPr id="14"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6"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7600950" y="-7600950"/>
            <a:ext cx="308610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文本框 14"/>
          <p:cNvSpPr txBox="1"/>
          <p:nvPr/>
        </p:nvSpPr>
        <p:spPr>
          <a:xfrm>
            <a:off x="1164590" y="756285"/>
            <a:ext cx="10760710" cy="4770755"/>
          </a:xfrm>
          <a:prstGeom prst="rect">
            <a:avLst/>
          </a:prstGeom>
          <a:noFill/>
        </p:spPr>
        <p:txBody>
          <a:bodyPr wrap="square" lIns="0" tIns="0" rIns="72000" bIns="72000">
            <a:noAutofit/>
          </a:bodyPr>
          <a:lstStyle/>
          <a:p>
            <a:pPr marL="457200" indent="-457200" fontAlgn="auto">
              <a:lnSpc>
                <a:spcPts val="4100"/>
              </a:lnSpc>
              <a:spcAft>
                <a:spcPts val="0"/>
              </a:spcAft>
              <a:buFont typeface="Wingdings" panose="05000000000000000000" pitchFamily="2" charset="2"/>
              <a:buChar char="l"/>
            </a:pPr>
            <a:r>
              <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理论和实践均证明：常规检测技术，包括射线，超声，相控阵，涡流，声发射，</a:t>
            </a:r>
            <a:r>
              <a:rPr lang="en-US" altLang="zh-CN"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TOFD</a:t>
            </a:r>
            <a:r>
              <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等，都无法检出管子管板角焊缝内部缺陷！因此可以这么说，管子管板角焊缝既是换热器的重要结构，又是换热器的薄弱环节，而且形状复杂，型式多变，是无损检测实施的难点。</a:t>
            </a:r>
            <a:endPar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endParaRPr>
          </a:p>
          <a:p>
            <a:pPr marL="457200" indent="-457200" fontAlgn="auto">
              <a:lnSpc>
                <a:spcPts val="4100"/>
              </a:lnSpc>
              <a:spcAft>
                <a:spcPts val="0"/>
              </a:spcAft>
              <a:buFont typeface="Wingdings" panose="05000000000000000000" pitchFamily="2" charset="2"/>
              <a:buChar char="l"/>
            </a:pPr>
            <a:r>
              <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难点的突破归功于德国巴斯夫公司无损检测专家，他们率先发明了基于微小焦点射线源和透照厚度补偿的特殊射线检测技术方法（</a:t>
            </a:r>
            <a:r>
              <a:rPr lang="en-US" altLang="zh-CN"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TTS-RT)</a:t>
            </a:r>
            <a:r>
              <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，该项技术应用使换热器角焊缝泄漏率从</a:t>
            </a:r>
            <a:r>
              <a:rPr lang="en-US" altLang="zh-CN"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18%</a:t>
            </a:r>
            <a:r>
              <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降到</a:t>
            </a:r>
            <a:r>
              <a:rPr lang="en-US" altLang="zh-CN"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2%</a:t>
            </a:r>
            <a:r>
              <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rPr>
              <a:t>，为巴斯夫创造了重大经济效益。</a:t>
            </a:r>
            <a:endParaRPr lang="zh-CN" altLang="en-US" sz="2700" spc="165">
              <a:solidFill>
                <a:schemeClr val="tx1"/>
              </a:solidFill>
              <a:latin typeface="黑体" panose="02010609060101010101" pitchFamily="49" charset="-122"/>
              <a:ea typeface="黑体" panose="02010609060101010101" pitchFamily="49" charset="-122"/>
              <a:cs typeface="黑体-简" panose="02010609060101010101" charset="-122"/>
              <a:sym typeface="+mn-ea"/>
            </a:endParaRPr>
          </a:p>
          <a:p>
            <a:pPr indent="0" fontAlgn="auto">
              <a:lnSpc>
                <a:spcPct val="100000"/>
              </a:lnSpc>
              <a:spcAft>
                <a:spcPts val="0"/>
              </a:spcAft>
            </a:pPr>
            <a:endParaRPr lang="zh-CN" altLang="en-US" sz="2700" b="1" spc="165">
              <a:solidFill>
                <a:srgbClr val="0070C0"/>
              </a:solidFill>
              <a:latin typeface="方正中行楷-简" panose="02000500000000000000" charset="-122"/>
              <a:ea typeface="方正中行楷-简" panose="02000500000000000000" charset="-122"/>
              <a:cs typeface="方正中行楷-简" panose="02000500000000000000" charset="-122"/>
              <a:sym typeface="+mn-ea"/>
            </a:endParaRPr>
          </a:p>
          <a:p>
            <a:pPr indent="0" fontAlgn="auto">
              <a:lnSpc>
                <a:spcPct val="100000"/>
              </a:lnSpc>
              <a:spcAft>
                <a:spcPts val="0"/>
              </a:spcAft>
            </a:pPr>
            <a:endParaRPr lang="en-US" altLang="zh-CN" sz="2700" b="1" spc="165">
              <a:solidFill>
                <a:srgbClr val="C91313"/>
              </a:solidFill>
              <a:latin typeface="微软雅黑" panose="020B0503020204020204" pitchFamily="34" charset="-122"/>
              <a:ea typeface="微软雅黑" panose="020B0503020204020204" pitchFamily="34" charset="-122"/>
              <a:cs typeface="思源宋体 Bold" panose="02020700000000000000" charset="-122"/>
            </a:endParaRPr>
          </a:p>
          <a:p>
            <a:pPr indent="0" fontAlgn="auto">
              <a:lnSpc>
                <a:spcPct val="100000"/>
              </a:lnSpc>
              <a:spcAft>
                <a:spcPts val="0"/>
              </a:spcAft>
            </a:pPr>
            <a:endParaRPr lang="zh-CN" altLang="en-US" sz="2700"/>
          </a:p>
        </p:txBody>
      </p:sp>
      <p:pic>
        <p:nvPicPr>
          <p:cNvPr id="20" name="图片 19"/>
          <p:cNvPicPr>
            <a:picLocks noChangeAspect="1"/>
          </p:cNvPicPr>
          <p:nvPr/>
        </p:nvPicPr>
        <p:blipFill rotWithShape="1">
          <a:blip r:embed="rId1"/>
          <a:srcRect l="17945" t="24175" r="37660" b="10702"/>
          <a:stretch>
            <a:fillRect/>
          </a:stretch>
        </p:blipFill>
        <p:spPr>
          <a:xfrm>
            <a:off x="1219201" y="5650956"/>
            <a:ext cx="3962400" cy="3875314"/>
          </a:xfrm>
          <a:prstGeom prst="rect">
            <a:avLst/>
          </a:prstGeom>
        </p:spPr>
      </p:pic>
      <p:pic>
        <p:nvPicPr>
          <p:cNvPr id="22" name="Picture 13" descr="C:\Users\ThinkPad\Desktop\3.JPG"/>
          <p:cNvPicPr>
            <a:picLocks noChangeAspect="1" noChangeArrowheads="1"/>
          </p:cNvPicPr>
          <p:nvPr/>
        </p:nvPicPr>
        <p:blipFill>
          <a:blip r:embed="rId2"/>
          <a:srcRect/>
          <a:stretch>
            <a:fillRect/>
          </a:stretch>
        </p:blipFill>
        <p:spPr bwMode="auto">
          <a:xfrm>
            <a:off x="5715001" y="5645955"/>
            <a:ext cx="2209800" cy="225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D:\Users\Thinkpad\Desktop\张杰\IMG_0459.JPG"/>
          <p:cNvPicPr>
            <a:picLocks noChangeAspect="1" noChangeArrowheads="1"/>
          </p:cNvPicPr>
          <p:nvPr/>
        </p:nvPicPr>
        <p:blipFill>
          <a:blip r:embed="rId3"/>
          <a:srcRect l="-1429"/>
          <a:stretch>
            <a:fillRect/>
          </a:stretch>
        </p:blipFill>
        <p:spPr bwMode="auto">
          <a:xfrm>
            <a:off x="5715001" y="7891396"/>
            <a:ext cx="2209800" cy="163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rotWithShape="1">
          <a:blip r:embed="rId4"/>
          <a:srcRect l="15109" t="14247" r="5101" b="1505"/>
          <a:stretch>
            <a:fillRect/>
          </a:stretch>
        </p:blipFill>
        <p:spPr bwMode="auto">
          <a:xfrm>
            <a:off x="8534401" y="5687349"/>
            <a:ext cx="3810000" cy="379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1130" y="5687349"/>
            <a:ext cx="3940657" cy="37912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图片 1"/>
          <p:cNvPicPr>
            <a:picLocks noChangeAspect="1"/>
          </p:cNvPicPr>
          <p:nvPr/>
        </p:nvPicPr>
        <p:blipFill>
          <a:blip r:embed="rId6"/>
          <a:srcRect l="22727" t="20235" r="23005" b="21566"/>
          <a:stretch>
            <a:fillRect/>
          </a:stretch>
        </p:blipFill>
        <p:spPr>
          <a:xfrm>
            <a:off x="11925300" y="1028700"/>
            <a:ext cx="5345430" cy="412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rot="-5400000">
            <a:off x="7327056" y="-645626"/>
            <a:ext cx="3489740" cy="18432661"/>
            <a:chOff x="-20069" y="-38100"/>
            <a:chExt cx="919108" cy="4854693"/>
          </a:xfrm>
        </p:grpSpPr>
        <p:sp>
          <p:nvSpPr>
            <p:cNvPr id="9"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0"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2"/>
          <p:cNvGrpSpPr/>
          <p:nvPr/>
        </p:nvGrpSpPr>
        <p:grpSpPr>
          <a:xfrm rot="5400000">
            <a:off x="7600950" y="-7600950"/>
            <a:ext cx="3086100" cy="18288000"/>
            <a:chOff x="0" y="0"/>
            <a:chExt cx="812800" cy="4816593"/>
          </a:xfrm>
        </p:grpSpPr>
        <p:sp>
          <p:nvSpPr>
            <p:cNvPr id="6"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7"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内容占位符 2"/>
          <p:cNvSpPr>
            <a:spLocks noGrp="1"/>
          </p:cNvSpPr>
          <p:nvPr>
            <p:ph idx="1"/>
          </p:nvPr>
        </p:nvSpPr>
        <p:spPr>
          <a:xfrm>
            <a:off x="990600" y="916305"/>
            <a:ext cx="16355695" cy="1589405"/>
          </a:xfrm>
        </p:spPr>
        <p:txBody>
          <a:bodyPr>
            <a:noAutofit/>
          </a:bodyPr>
          <a:lstStyle/>
          <a:p>
            <a:pPr marL="0" indent="0">
              <a:lnSpc>
                <a:spcPts val="5000"/>
              </a:lnSpc>
              <a:spcBef>
                <a:spcPts val="0"/>
              </a:spcBef>
              <a:buNone/>
            </a:pPr>
            <a:r>
              <a:rPr lang="zh-CN" altLang="en-US" b="1">
                <a:solidFill>
                  <a:schemeClr val="tx1"/>
                </a:solidFill>
                <a:latin typeface="黑体" panose="02010609060101010101" pitchFamily="49" charset="-122"/>
                <a:ea typeface="黑体" panose="02010609060101010101" pitchFamily="49" charset="-122"/>
                <a:cs typeface="书宋-简" panose="02010600030101010101" charset="-122"/>
                <a:sym typeface="+mn-ea"/>
              </a:rPr>
              <a:t>江苏中特在学习掌握巴斯夫</a:t>
            </a:r>
            <a:r>
              <a:rPr lang="en-US" altLang="zh-CN" b="1">
                <a:solidFill>
                  <a:schemeClr val="tx1"/>
                </a:solidFill>
                <a:latin typeface="黑体" panose="02010609060101010101" pitchFamily="49" charset="-122"/>
                <a:ea typeface="黑体" panose="02010609060101010101" pitchFamily="49" charset="-122"/>
                <a:cs typeface="书宋-简" panose="02010600030101010101" charset="-122"/>
                <a:sym typeface="+mn-ea"/>
              </a:rPr>
              <a:t>TTS-RT</a:t>
            </a:r>
            <a:r>
              <a:rPr lang="zh-CN" altLang="en-US" b="1">
                <a:solidFill>
                  <a:schemeClr val="tx1"/>
                </a:solidFill>
                <a:latin typeface="黑体" panose="02010609060101010101" pitchFamily="49" charset="-122"/>
                <a:ea typeface="黑体" panose="02010609060101010101" pitchFamily="49" charset="-122"/>
                <a:cs typeface="书宋-简" panose="02010600030101010101" charset="-122"/>
                <a:sym typeface="+mn-ea"/>
              </a:rPr>
              <a:t>技术以后，持续</a:t>
            </a:r>
            <a:r>
              <a:rPr lang="en-US" altLang="zh-CN" b="1">
                <a:latin typeface="黑体" panose="02010609060101010101" pitchFamily="49" charset="-122"/>
                <a:ea typeface="黑体" panose="02010609060101010101" pitchFamily="49" charset="-122"/>
                <a:cs typeface="书宋-简" panose="02010600030101010101" charset="-122"/>
                <a:sym typeface="+mn-ea"/>
              </a:rPr>
              <a:t>10</a:t>
            </a:r>
            <a:r>
              <a:rPr lang="zh-CN" altLang="en-US" b="1">
                <a:latin typeface="黑体" panose="02010609060101010101" pitchFamily="49" charset="-122"/>
                <a:ea typeface="黑体" panose="02010609060101010101" pitchFamily="49" charset="-122"/>
                <a:cs typeface="书宋-简" panose="02010600030101010101" charset="-122"/>
                <a:sym typeface="+mn-ea"/>
              </a:rPr>
              <a:t>年</a:t>
            </a:r>
            <a:r>
              <a:rPr lang="zh-CN" altLang="en-US" b="1">
                <a:solidFill>
                  <a:schemeClr val="tx1"/>
                </a:solidFill>
                <a:latin typeface="黑体" panose="02010609060101010101" pitchFamily="49" charset="-122"/>
                <a:ea typeface="黑体" panose="02010609060101010101" pitchFamily="49" charset="-122"/>
                <a:cs typeface="书宋-简" panose="02010600030101010101" charset="-122"/>
                <a:sym typeface="+mn-ea"/>
              </a:rPr>
              <a:t>改进创新，取得一系列成果，检测技术和质量达到国际先进水平。有关成果体现在以下</a:t>
            </a:r>
            <a:r>
              <a:rPr lang="en-US" altLang="zh-CN" b="1">
                <a:solidFill>
                  <a:schemeClr val="tx1"/>
                </a:solidFill>
                <a:latin typeface="黑体" panose="02010609060101010101" pitchFamily="49" charset="-122"/>
                <a:ea typeface="黑体" panose="02010609060101010101" pitchFamily="49" charset="-122"/>
                <a:cs typeface="书宋-简" panose="02010600030101010101" charset="-122"/>
                <a:sym typeface="+mn-ea"/>
              </a:rPr>
              <a:t>8</a:t>
            </a:r>
            <a:r>
              <a:rPr lang="zh-CN" altLang="en-US" b="1">
                <a:solidFill>
                  <a:schemeClr val="tx1"/>
                </a:solidFill>
                <a:latin typeface="黑体" panose="02010609060101010101" pitchFamily="49" charset="-122"/>
                <a:ea typeface="黑体" panose="02010609060101010101" pitchFamily="49" charset="-122"/>
                <a:cs typeface="书宋-简" panose="02010600030101010101" charset="-122"/>
                <a:sym typeface="+mn-ea"/>
              </a:rPr>
              <a:t>个方面：</a:t>
            </a:r>
            <a:endParaRPr lang="zh-CN" altLang="en-US" b="1">
              <a:solidFill>
                <a:schemeClr val="tx1"/>
              </a:solidFill>
              <a:latin typeface="黑体" panose="02010609060101010101" pitchFamily="49" charset="-122"/>
              <a:ea typeface="黑体" panose="02010609060101010101" pitchFamily="49" charset="-122"/>
              <a:cs typeface="书宋-简" panose="02010600030101010101" charset="-122"/>
              <a:sym typeface="+mn-ea"/>
            </a:endParaRPr>
          </a:p>
          <a:p>
            <a:pPr fontAlgn="auto">
              <a:lnSpc>
                <a:spcPct val="150000"/>
              </a:lnSpc>
              <a:spcBef>
                <a:spcPts val="0"/>
              </a:spcBef>
            </a:pPr>
            <a:endParaRPr lang="zh-CN" altLang="en-US" sz="2800" b="1">
              <a:solidFill>
                <a:schemeClr val="tx1"/>
              </a:solidFill>
              <a:latin typeface="黑体" panose="02010609060101010101" pitchFamily="49" charset="-122"/>
              <a:ea typeface="黑体" panose="02010609060101010101" pitchFamily="49" charset="-122"/>
              <a:cs typeface="书宋-简" panose="02010600030101010101" charset="-122"/>
              <a:sym typeface="+mn-ea"/>
            </a:endParaRPr>
          </a:p>
        </p:txBody>
      </p:sp>
      <p:sp>
        <p:nvSpPr>
          <p:cNvPr id="5" name="文本框 4"/>
          <p:cNvSpPr txBox="1"/>
          <p:nvPr/>
        </p:nvSpPr>
        <p:spPr>
          <a:xfrm>
            <a:off x="962660" y="2507615"/>
            <a:ext cx="16218535" cy="6854825"/>
          </a:xfrm>
          <a:prstGeom prst="rect">
            <a:avLst/>
          </a:prstGeom>
          <a:noFill/>
        </p:spPr>
        <p:txBody>
          <a:bodyPr wrap="square" rtlCol="0" anchor="t">
            <a:noAutofit/>
          </a:bodyPr>
          <a:lstStyle/>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1. </a:t>
            </a:r>
            <a:r>
              <a:rPr lang="zh-CN" altLang="en-US" sz="2800">
                <a:solidFill>
                  <a:srgbClr val="C00000"/>
                </a:solidFill>
                <a:latin typeface="黑体" panose="02010609060101010101" pitchFamily="49" charset="-122"/>
                <a:ea typeface="黑体" panose="02010609060101010101" pitchFamily="49" charset="-122"/>
                <a:cs typeface="书宋-简" panose="02010600030101010101" charset="-122"/>
                <a:sym typeface="+mn-ea"/>
              </a:rPr>
              <a:t>理论创新，</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提出参数关联法则</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：从理论上厘清了</a:t>
            </a: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TTS-RT</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检测灵敏度的影响因素。</a:t>
            </a:r>
            <a:endParaRPr lang="zh-CN" altLang="en-US" sz="2800">
              <a:solidFill>
                <a:schemeClr val="tx1"/>
              </a:solidFill>
              <a:latin typeface="黑体" panose="02010609060101010101" pitchFamily="49" charset="-122"/>
              <a:ea typeface="黑体" panose="02010609060101010101" pitchFamily="49" charset="-122"/>
              <a:cs typeface="书宋-简" panose="02010600030101010101" charset="-122"/>
            </a:endParaRPr>
          </a:p>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2. </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技术、工艺、工装的综合优化</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不同结构和规格尺寸的管子管板角焊缝通过</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综合优化，全焊缝灵敏度达到巴斯夫规范最高水平（</a:t>
            </a:r>
            <a:r>
              <a:rPr lang="en-US" altLang="zh-CN"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0.3mm</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平底孔）</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a:t>
            </a:r>
            <a:endPar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endParaRPr>
          </a:p>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3. </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扩大技术适用范围：</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完成了多种结构型式、规格的角焊缝检测技术工艺。使适用范围扩大</a:t>
            </a: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2</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倍。</a:t>
            </a:r>
            <a:endPar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endParaRPr>
          </a:p>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4. </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发明高仿型灵敏度鉴定试块</a:t>
            </a:r>
            <a:r>
              <a:rPr lang="zh-CN" altLang="en-US" sz="2800">
                <a:solidFill>
                  <a:srgbClr val="C00000"/>
                </a:solidFill>
                <a:latin typeface="黑体" panose="02010609060101010101" pitchFamily="49" charset="-122"/>
                <a:ea typeface="黑体" panose="02010609060101010101" pitchFamily="49" charset="-122"/>
                <a:cs typeface="书宋-简" panose="02010600030101010101" charset="-122"/>
                <a:sym typeface="+mn-ea"/>
              </a:rPr>
              <a:t>：</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确保了实际工件的检测灵敏度与试块鉴定的试验灵敏度的一致性。</a:t>
            </a:r>
            <a:endPar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endParaRPr>
          </a:p>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5. </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起草多个</a:t>
            </a:r>
            <a:r>
              <a:rPr lang="en-US" altLang="zh-CN"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TTS-RT</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标准</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（特种设备行业标准</a:t>
            </a: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NB/T47013.2</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和中石化企业标准</a:t>
            </a: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QSH0842-2022)</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，在技术、工艺，以及评级规定方面有所创新。</a:t>
            </a:r>
            <a:endPar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endParaRPr>
          </a:p>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6. </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大幅度提高了中国制造换热器产品质量</a:t>
            </a:r>
            <a:r>
              <a:rPr 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a:t>
            </a:r>
            <a:endParaRPr lang="zh-CN" sz="2800">
              <a:solidFill>
                <a:schemeClr val="tx1"/>
              </a:solidFill>
              <a:latin typeface="黑体" panose="02010609060101010101" pitchFamily="49" charset="-122"/>
              <a:ea typeface="黑体" panose="02010609060101010101" pitchFamily="49" charset="-122"/>
              <a:cs typeface="书宋-简" panose="02010600030101010101" charset="-122"/>
            </a:endParaRPr>
          </a:p>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7</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a:t>
            </a:r>
            <a:r>
              <a:rPr lang="zh-CN" sz="2800">
                <a:solidFill>
                  <a:srgbClr val="C00000"/>
                </a:solidFill>
                <a:latin typeface="黑体" panose="02010609060101010101" pitchFamily="49" charset="-122"/>
                <a:ea typeface="黑体" panose="02010609060101010101" pitchFamily="49" charset="-122"/>
                <a:cs typeface="书宋-简" panose="02010600030101010101" charset="-122"/>
                <a:sym typeface="+mn-ea"/>
              </a:rPr>
              <a:t>在</a:t>
            </a:r>
            <a:r>
              <a:rPr lang="zh-CN" altLang="en-US" sz="2800" spc="165">
                <a:solidFill>
                  <a:srgbClr val="C00000"/>
                </a:solidFill>
                <a:latin typeface="黑体" panose="02010609060101010101" pitchFamily="49" charset="-122"/>
                <a:ea typeface="黑体" panose="02010609060101010101" pitchFamily="49" charset="-122"/>
                <a:cs typeface="思源宋体 Bold" panose="02020700000000000000" charset="-122"/>
                <a:sym typeface="+mn-ea"/>
              </a:rPr>
              <a:t>换热器泄漏治理中发挥了关键作用：</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解决了</a:t>
            </a:r>
            <a:r>
              <a:rPr lang="zh-CN" sz="2800">
                <a:latin typeface="黑体" panose="02010609060101010101" pitchFamily="49" charset="-122"/>
                <a:ea typeface="黑体" panose="02010609060101010101" pitchFamily="49" charset="-122"/>
                <a:cs typeface="书宋-简" panose="02010600030101010101" charset="-122"/>
                <a:sym typeface="+mn-ea"/>
              </a:rPr>
              <a:t>多家石化企业换热器泄漏频发影响正常生产的难题</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a:t>
            </a:r>
            <a:endParaRPr lang="zh-CN" altLang="en-US" sz="2800">
              <a:solidFill>
                <a:schemeClr val="tx1"/>
              </a:solidFill>
              <a:latin typeface="黑体" panose="02010609060101010101" pitchFamily="49" charset="-122"/>
              <a:ea typeface="黑体" panose="02010609060101010101" pitchFamily="49" charset="-122"/>
              <a:cs typeface="书宋-简" panose="02010600030101010101" charset="-122"/>
            </a:endParaRPr>
          </a:p>
          <a:p>
            <a:pPr marL="0" indent="0">
              <a:lnSpc>
                <a:spcPts val="5000"/>
              </a:lnSpc>
              <a:spcBef>
                <a:spcPts val="0"/>
              </a:spcBef>
              <a:buNone/>
            </a:pPr>
            <a:r>
              <a:rPr lang="en-US" altLang="zh-CN" sz="2800">
                <a:solidFill>
                  <a:schemeClr val="tx1"/>
                </a:solidFill>
                <a:latin typeface="黑体" panose="02010609060101010101" pitchFamily="49" charset="-122"/>
                <a:ea typeface="黑体" panose="02010609060101010101" pitchFamily="49" charset="-122"/>
                <a:cs typeface="书宋-简" panose="02010600030101010101" charset="-122"/>
                <a:sym typeface="+mn-ea"/>
              </a:rPr>
              <a:t>8</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a:t>
            </a:r>
            <a:r>
              <a:rPr lang="zh-CN" altLang="en-US" sz="2800">
                <a:solidFill>
                  <a:srgbClr val="C00000"/>
                </a:solidFill>
                <a:latin typeface="黑体" panose="02010609060101010101" pitchFamily="49" charset="-122"/>
                <a:ea typeface="黑体" panose="02010609060101010101" pitchFamily="49" charset="-122"/>
                <a:cs typeface="书宋-简" panose="02010600030101010101" charset="-122"/>
                <a:sym typeface="+mn-ea"/>
              </a:rPr>
              <a:t>实现了关键设备国产化：</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与中国丹东企业合作攻关，</a:t>
            </a:r>
            <a:r>
              <a:rPr lang="en-US" altLang="zh-CN"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研制出优质可靠的国</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产棒阳极</a:t>
            </a:r>
            <a:r>
              <a:rPr lang="en-US" altLang="zh-CN"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X</a:t>
            </a:r>
            <a:r>
              <a:rPr lang="zh-CN" altLang="en-US" sz="2800" spc="165">
                <a:solidFill>
                  <a:schemeClr val="tx1"/>
                </a:solidFill>
                <a:latin typeface="黑体" panose="02010609060101010101" pitchFamily="49" charset="-122"/>
                <a:ea typeface="黑体" panose="02010609060101010101" pitchFamily="49" charset="-122"/>
                <a:cs typeface="思源宋体 Bold" panose="02020700000000000000" charset="-122"/>
                <a:sym typeface="+mn-ea"/>
              </a:rPr>
              <a:t>射线管</a:t>
            </a:r>
            <a:r>
              <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rPr>
              <a:t>。</a:t>
            </a:r>
            <a:endParaRPr lang="zh-CN" altLang="en-US" sz="2800">
              <a:solidFill>
                <a:schemeClr val="tx1"/>
              </a:solidFill>
              <a:latin typeface="黑体" panose="02010609060101010101" pitchFamily="49" charset="-122"/>
              <a:ea typeface="黑体" panose="02010609060101010101" pitchFamily="49" charset="-122"/>
              <a:cs typeface="书宋-简" panose="02010600030101010101" charset="-122"/>
              <a:sym typeface="+mn-ea"/>
            </a:endParaRPr>
          </a:p>
          <a:p>
            <a:pPr fontAlgn="auto">
              <a:lnSpc>
                <a:spcPct val="150000"/>
              </a:lnSpc>
              <a:spcBef>
                <a:spcPts val="0"/>
              </a:spcBef>
            </a:pPr>
            <a:endParaRPr lang="zh-CN" altLang="en-US" sz="2800" b="1">
              <a:solidFill>
                <a:schemeClr val="tx1"/>
              </a:solidFill>
              <a:latin typeface="黑体" panose="02010609060101010101" pitchFamily="49" charset="-122"/>
              <a:ea typeface="黑体" panose="02010609060101010101" pitchFamily="49" charset="-122"/>
              <a:cs typeface="书宋-简" panose="02010600030101010101"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4" name="Group 7"/>
          <p:cNvGrpSpPr/>
          <p:nvPr/>
        </p:nvGrpSpPr>
        <p:grpSpPr>
          <a:xfrm rot="-5400000">
            <a:off x="7326800" y="-445601"/>
            <a:ext cx="3489740" cy="18432661"/>
            <a:chOff x="-20069" y="-38100"/>
            <a:chExt cx="919108" cy="4854693"/>
          </a:xfrm>
        </p:grpSpPr>
        <p:sp>
          <p:nvSpPr>
            <p:cNvPr id="15"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6"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2"/>
          <p:cNvGrpSpPr/>
          <p:nvPr/>
        </p:nvGrpSpPr>
        <p:grpSpPr>
          <a:xfrm rot="5400000">
            <a:off x="7600950" y="-7600950"/>
            <a:ext cx="3086100" cy="18288000"/>
            <a:chOff x="0" y="0"/>
            <a:chExt cx="812800" cy="4816593"/>
          </a:xfrm>
        </p:grpSpPr>
        <p:sp>
          <p:nvSpPr>
            <p:cNvPr id="12"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13"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标题 1"/>
          <p:cNvSpPr>
            <a:spLocks noGrp="1"/>
          </p:cNvSpPr>
          <p:nvPr>
            <p:ph type="title"/>
          </p:nvPr>
        </p:nvSpPr>
        <p:spPr>
          <a:xfrm>
            <a:off x="829197" y="544181"/>
            <a:ext cx="16268700" cy="1423988"/>
          </a:xfrm>
        </p:spPr>
        <p:txBody>
          <a:bodyPr>
            <a:normAutofit/>
          </a:bodyPr>
          <a:lstStyle/>
          <a:p>
            <a:pPr algn="ctr"/>
            <a:r>
              <a:rPr lang="zh-CN" altLang="en-US" sz="2900">
                <a:solidFill>
                  <a:schemeClr val="tx1"/>
                </a:solidFill>
                <a:latin typeface="黑体" panose="02010609060101010101" pitchFamily="49" charset="-122"/>
                <a:ea typeface="黑体" panose="02010609060101010101" pitchFamily="49" charset="-122"/>
              </a:rPr>
              <a:t>江苏中特拍摄的</a:t>
            </a:r>
            <a:r>
              <a:rPr lang="en-US" altLang="zh-CN" sz="2900">
                <a:solidFill>
                  <a:schemeClr val="tx1"/>
                </a:solidFill>
                <a:latin typeface="黑体" panose="02010609060101010101" pitchFamily="49" charset="-122"/>
                <a:ea typeface="黑体" panose="02010609060101010101" pitchFamily="49" charset="-122"/>
                <a:sym typeface="+mn-ea"/>
              </a:rPr>
              <a:t>TTS-RT</a:t>
            </a:r>
            <a:r>
              <a:rPr lang="zh-CN" altLang="en-US" sz="2900">
                <a:solidFill>
                  <a:schemeClr val="tx1"/>
                </a:solidFill>
                <a:latin typeface="黑体" panose="02010609060101010101" pitchFamily="49" charset="-122"/>
                <a:ea typeface="黑体" panose="02010609060101010101" pitchFamily="49" charset="-122"/>
              </a:rPr>
              <a:t>底片，达到</a:t>
            </a:r>
            <a:r>
              <a:rPr lang="en-US" altLang="zh-CN" sz="2900">
                <a:solidFill>
                  <a:schemeClr val="tx1"/>
                </a:solidFill>
                <a:latin typeface="黑体" panose="02010609060101010101" pitchFamily="49" charset="-122"/>
                <a:ea typeface="黑体" panose="02010609060101010101" pitchFamily="49" charset="-122"/>
              </a:rPr>
              <a:t>BASF</a:t>
            </a:r>
            <a:r>
              <a:rPr lang="zh-CN" altLang="en-US" sz="2900">
                <a:solidFill>
                  <a:schemeClr val="tx1"/>
                </a:solidFill>
                <a:latin typeface="黑体" panose="02010609060101010101" pitchFamily="49" charset="-122"/>
                <a:ea typeface="黑体" panose="02010609060101010101" pitchFamily="49" charset="-122"/>
              </a:rPr>
              <a:t>规范的</a:t>
            </a:r>
            <a:r>
              <a:rPr lang="zh-CN" altLang="en-US" sz="2900">
                <a:solidFill>
                  <a:schemeClr val="tx1"/>
                </a:solidFill>
                <a:latin typeface="黑体" panose="02010609060101010101" pitchFamily="49" charset="-122"/>
                <a:ea typeface="黑体" panose="02010609060101010101" pitchFamily="49" charset="-122"/>
                <a:sym typeface="+mn-ea"/>
              </a:rPr>
              <a:t>灵敏度</a:t>
            </a:r>
            <a:r>
              <a:rPr lang="zh-CN" altLang="en-US" sz="2900">
                <a:solidFill>
                  <a:schemeClr val="tx1"/>
                </a:solidFill>
                <a:latin typeface="黑体" panose="02010609060101010101" pitchFamily="49" charset="-122"/>
                <a:ea typeface="黑体" panose="02010609060101010101" pitchFamily="49" charset="-122"/>
              </a:rPr>
              <a:t>最高水平</a:t>
            </a:r>
            <a:r>
              <a:rPr lang="en-US" altLang="zh-CN" sz="2900">
                <a:solidFill>
                  <a:schemeClr val="tx1"/>
                </a:solidFill>
                <a:latin typeface="黑体" panose="02010609060101010101" pitchFamily="49" charset="-122"/>
                <a:ea typeface="黑体" panose="02010609060101010101" pitchFamily="49" charset="-122"/>
              </a:rPr>
              <a:t>——</a:t>
            </a:r>
            <a:r>
              <a:rPr lang="zh-CN" altLang="en-US" sz="2900">
                <a:solidFill>
                  <a:schemeClr val="tx1"/>
                </a:solidFill>
                <a:latin typeface="黑体" panose="02010609060101010101" pitchFamily="49" charset="-122"/>
                <a:ea typeface="黑体" panose="02010609060101010101" pitchFamily="49" charset="-122"/>
              </a:rPr>
              <a:t>全焊缝区</a:t>
            </a:r>
            <a:r>
              <a:rPr lang="zh-CN" altLang="en-US" sz="2900">
                <a:solidFill>
                  <a:schemeClr val="tx1"/>
                </a:solidFill>
                <a:latin typeface="黑体" panose="02010609060101010101" pitchFamily="49" charset="-122"/>
                <a:ea typeface="黑体" panose="02010609060101010101" pitchFamily="49" charset="-122"/>
                <a:sym typeface="+mn-ea"/>
              </a:rPr>
              <a:t>灵敏度</a:t>
            </a:r>
            <a:r>
              <a:rPr lang="en-US" altLang="zh-CN" sz="2900">
                <a:solidFill>
                  <a:schemeClr val="tx1"/>
                </a:solidFill>
                <a:latin typeface="黑体" panose="02010609060101010101" pitchFamily="49" charset="-122"/>
                <a:ea typeface="黑体" panose="02010609060101010101" pitchFamily="49" charset="-122"/>
              </a:rPr>
              <a:t>φ0.3mm</a:t>
            </a:r>
            <a:r>
              <a:rPr lang="zh-CN" altLang="en-US" sz="2900">
                <a:solidFill>
                  <a:schemeClr val="tx1"/>
                </a:solidFill>
                <a:latin typeface="黑体" panose="02010609060101010101" pitchFamily="49" charset="-122"/>
                <a:ea typeface="黑体" panose="02010609060101010101" pitchFamily="49" charset="-122"/>
              </a:rPr>
              <a:t>平底孔</a:t>
            </a:r>
            <a:endParaRPr lang="zh-CN" altLang="en-US" sz="2900">
              <a:solidFill>
                <a:schemeClr val="tx1"/>
              </a:solidFill>
              <a:latin typeface="黑体" panose="02010609060101010101" pitchFamily="49" charset="-122"/>
              <a:ea typeface="黑体" panose="02010609060101010101" pitchFamily="49" charset="-122"/>
            </a:endParaRPr>
          </a:p>
        </p:txBody>
      </p:sp>
      <p:pic>
        <p:nvPicPr>
          <p:cNvPr id="4" name="图片 3" descr="C:\Users\52245\Desktop\裂纹底片\1.jpg1"/>
          <p:cNvPicPr>
            <a:picLocks noChangeAspect="1"/>
          </p:cNvPicPr>
          <p:nvPr/>
        </p:nvPicPr>
        <p:blipFill>
          <a:blip r:embed="rId1"/>
          <a:srcRect r="11658"/>
          <a:stretch>
            <a:fillRect/>
          </a:stretch>
        </p:blipFill>
        <p:spPr>
          <a:xfrm>
            <a:off x="1123950" y="1758315"/>
            <a:ext cx="4085273" cy="3714750"/>
          </a:xfrm>
          <a:prstGeom prst="rect">
            <a:avLst/>
          </a:prstGeom>
        </p:spPr>
      </p:pic>
      <p:pic>
        <p:nvPicPr>
          <p:cNvPr id="5" name="图片 4" descr="2"/>
          <p:cNvPicPr>
            <a:picLocks noChangeAspect="1"/>
          </p:cNvPicPr>
          <p:nvPr/>
        </p:nvPicPr>
        <p:blipFill>
          <a:blip r:embed="rId2"/>
          <a:srcRect r="11588"/>
          <a:stretch>
            <a:fillRect/>
          </a:stretch>
        </p:blipFill>
        <p:spPr>
          <a:xfrm>
            <a:off x="5353050" y="1758315"/>
            <a:ext cx="4107180" cy="3695700"/>
          </a:xfrm>
          <a:prstGeom prst="rect">
            <a:avLst/>
          </a:prstGeom>
        </p:spPr>
      </p:pic>
      <p:pic>
        <p:nvPicPr>
          <p:cNvPr id="6" name="图片 2"/>
          <p:cNvPicPr>
            <a:picLocks noChangeAspect="1"/>
          </p:cNvPicPr>
          <p:nvPr/>
        </p:nvPicPr>
        <p:blipFill>
          <a:blip r:embed="rId3"/>
          <a:stretch>
            <a:fillRect/>
          </a:stretch>
        </p:blipFill>
        <p:spPr>
          <a:xfrm>
            <a:off x="13458825" y="1758315"/>
            <a:ext cx="3571875" cy="3714750"/>
          </a:xfrm>
          <a:prstGeom prst="rect">
            <a:avLst/>
          </a:prstGeom>
        </p:spPr>
      </p:pic>
      <p:pic>
        <p:nvPicPr>
          <p:cNvPr id="23" name="图片 23"/>
          <p:cNvPicPr preferRelativeResize="0"/>
          <p:nvPr/>
        </p:nvPicPr>
        <p:blipFill>
          <a:blip r:embed="rId4"/>
          <a:stretch>
            <a:fillRect/>
          </a:stretch>
        </p:blipFill>
        <p:spPr>
          <a:xfrm>
            <a:off x="9603105" y="1758315"/>
            <a:ext cx="3712845" cy="3671888"/>
          </a:xfrm>
          <a:prstGeom prst="rect">
            <a:avLst/>
          </a:prstGeom>
        </p:spPr>
      </p:pic>
      <p:pic>
        <p:nvPicPr>
          <p:cNvPr id="129" name="图片 129"/>
          <p:cNvPicPr>
            <a:picLocks noChangeAspect="1"/>
          </p:cNvPicPr>
          <p:nvPr/>
        </p:nvPicPr>
        <p:blipFill>
          <a:blip r:embed="rId5">
            <a:extLst>
              <a:ext uri="{28A0092B-C50C-407E-A947-70E740481C1C}">
                <a14:useLocalDpi xmlns:a14="http://schemas.microsoft.com/office/drawing/2010/main" val="0"/>
              </a:ext>
            </a:extLst>
          </a:blip>
          <a:srcRect l="34392"/>
          <a:stretch>
            <a:fillRect/>
          </a:stretch>
        </p:blipFill>
        <p:spPr>
          <a:xfrm>
            <a:off x="9384983" y="5656898"/>
            <a:ext cx="7691438" cy="3830955"/>
          </a:xfrm>
          <a:prstGeom prst="rect">
            <a:avLst/>
          </a:prstGeom>
        </p:spPr>
      </p:pic>
      <p:pic>
        <p:nvPicPr>
          <p:cNvPr id="128" name="图片 128"/>
          <p:cNvPicPr>
            <a:picLocks noChangeAspect="1"/>
          </p:cNvPicPr>
          <p:nvPr/>
        </p:nvPicPr>
        <p:blipFill>
          <a:blip r:embed="rId6">
            <a:extLst>
              <a:ext uri="{28A0092B-C50C-407E-A947-70E740481C1C}">
                <a14:useLocalDpi xmlns:a14="http://schemas.microsoft.com/office/drawing/2010/main" val="0"/>
              </a:ext>
            </a:extLst>
          </a:blip>
          <a:srcRect l="31772" r="2671"/>
          <a:stretch>
            <a:fillRect/>
          </a:stretch>
        </p:blipFill>
        <p:spPr>
          <a:xfrm>
            <a:off x="1123950" y="5586413"/>
            <a:ext cx="8202930" cy="3901440"/>
          </a:xfrm>
          <a:prstGeom prst="rect">
            <a:avLst/>
          </a:prstGeom>
        </p:spPr>
      </p:pic>
      <p:cxnSp>
        <p:nvCxnSpPr>
          <p:cNvPr id="3" name="直接箭头连接符 2"/>
          <p:cNvCxnSpPr/>
          <p:nvPr/>
        </p:nvCxnSpPr>
        <p:spPr>
          <a:xfrm flipV="1">
            <a:off x="1696403" y="2140268"/>
            <a:ext cx="1431608" cy="25718"/>
          </a:xfrm>
          <a:prstGeom prst="straightConnector1">
            <a:avLst/>
          </a:prstGeom>
          <a:ln w="12700" cmpd="sng">
            <a:solidFill>
              <a:srgbClr val="FF3333"/>
            </a:solidFill>
            <a:prstDash val="solid"/>
            <a:headEnd type="none" w="med" len="lg"/>
            <a:tailEnd type="triangle" w="lg" len="lg"/>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flipV="1">
            <a:off x="5894070" y="3879533"/>
            <a:ext cx="4763" cy="1019175"/>
          </a:xfrm>
          <a:prstGeom prst="straightConnector1">
            <a:avLst/>
          </a:prstGeom>
          <a:ln w="12700" cmpd="sng">
            <a:solidFill>
              <a:srgbClr val="FF3333"/>
            </a:solidFill>
            <a:prstDash val="solid"/>
            <a:headEnd type="none" w="med" len="lg"/>
            <a:tailEnd type="triangle" w="lg" len="lg"/>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20" name="Group 2"/>
          <p:cNvGrpSpPr/>
          <p:nvPr/>
        </p:nvGrpSpPr>
        <p:grpSpPr>
          <a:xfrm rot="5400000">
            <a:off x="7600950" y="-7677150"/>
            <a:ext cx="3086100" cy="18288000"/>
            <a:chOff x="0" y="0"/>
            <a:chExt cx="812800" cy="4816593"/>
          </a:xfrm>
        </p:grpSpPr>
        <p:sp>
          <p:nvSpPr>
            <p:cNvPr id="21"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22"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7"/>
          <p:cNvGrpSpPr/>
          <p:nvPr/>
        </p:nvGrpSpPr>
        <p:grpSpPr>
          <a:xfrm rot="-5400000">
            <a:off x="7326798" y="-571551"/>
            <a:ext cx="3489740" cy="18432661"/>
            <a:chOff x="-20069" y="-38100"/>
            <a:chExt cx="919108" cy="4854693"/>
          </a:xfrm>
        </p:grpSpPr>
        <p:sp>
          <p:nvSpPr>
            <p:cNvPr id="8"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9"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标题 1"/>
          <p:cNvSpPr txBox="1"/>
          <p:nvPr/>
        </p:nvSpPr>
        <p:spPr>
          <a:xfrm>
            <a:off x="1124585" y="1126035"/>
            <a:ext cx="16021685" cy="1296035"/>
          </a:xfr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0" algn="just" fontAlgn="auto">
              <a:lnSpc>
                <a:spcPct val="125000"/>
              </a:lnSpc>
              <a:spcBef>
                <a:spcPts val="0"/>
              </a:spcBef>
            </a:pPr>
            <a:r>
              <a:rPr lang="zh-CN" altLang="en-US" sz="2800" b="1" spc="266">
                <a:solidFill>
                  <a:schemeClr val="tx1"/>
                </a:solidFill>
                <a:latin typeface="黑体" panose="02010609060101010101" pitchFamily="49" charset="-122"/>
                <a:ea typeface="黑体" panose="02010609060101010101" pitchFamily="49" charset="-122"/>
                <a:cs typeface="可画寒风体-简"/>
                <a:sym typeface="+mn-ea"/>
              </a:rPr>
              <a:t>在</a:t>
            </a:r>
            <a:r>
              <a:rPr lang="en-US" altLang="zh-CN" sz="2800" b="1" spc="266">
                <a:solidFill>
                  <a:schemeClr val="tx1"/>
                </a:solidFill>
                <a:latin typeface="黑体" panose="02010609060101010101" pitchFamily="49" charset="-122"/>
                <a:ea typeface="黑体" panose="02010609060101010101" pitchFamily="49" charset="-122"/>
                <a:cs typeface="可画寒风体-简"/>
                <a:sym typeface="+mn-ea"/>
              </a:rPr>
              <a:t>TTS-RT</a:t>
            </a:r>
            <a:r>
              <a:rPr lang="zh-CN" altLang="en-US" sz="2800" b="1" spc="266">
                <a:solidFill>
                  <a:schemeClr val="tx1"/>
                </a:solidFill>
                <a:latin typeface="黑体" panose="02010609060101010101" pitchFamily="49" charset="-122"/>
                <a:ea typeface="黑体" panose="02010609060101010101" pitchFamily="49" charset="-122"/>
                <a:cs typeface="可画寒风体-简"/>
                <a:sym typeface="+mn-ea"/>
              </a:rPr>
              <a:t>技术达到国际先进水平以后，江苏中特决定再接再励，研究开发管子管板角焊缝相控阵超声检测，也就是</a:t>
            </a:r>
            <a:r>
              <a:rPr lang="en-US" altLang="zh-CN" sz="2800" b="1" spc="266">
                <a:solidFill>
                  <a:schemeClr val="tx1"/>
                </a:solidFill>
                <a:latin typeface="黑体" panose="02010609060101010101" pitchFamily="49" charset="-122"/>
                <a:ea typeface="黑体" panose="02010609060101010101" pitchFamily="49" charset="-122"/>
                <a:cs typeface="可画寒风体-简"/>
                <a:sym typeface="+mn-ea"/>
              </a:rPr>
              <a:t>TTS-PAUT</a:t>
            </a:r>
            <a:r>
              <a:rPr lang="zh-CN" altLang="en-US" sz="2800" b="1" spc="266">
                <a:solidFill>
                  <a:schemeClr val="tx1"/>
                </a:solidFill>
                <a:latin typeface="黑体" panose="02010609060101010101" pitchFamily="49" charset="-122"/>
                <a:ea typeface="黑体" panose="02010609060101010101" pitchFamily="49" charset="-122"/>
                <a:cs typeface="可画寒风体-简"/>
                <a:sym typeface="+mn-ea"/>
              </a:rPr>
              <a:t>技术。</a:t>
            </a:r>
            <a:endParaRPr lang="zh-CN" altLang="en-US" sz="2800" b="1" spc="266" dirty="0">
              <a:solidFill>
                <a:schemeClr val="tx1"/>
              </a:solidFill>
              <a:latin typeface="黑体" panose="02010609060101010101" pitchFamily="49" charset="-122"/>
              <a:ea typeface="黑体" panose="02010609060101010101" pitchFamily="49" charset="-122"/>
              <a:cs typeface="可画寒风体-简"/>
              <a:sym typeface="+mn-ea"/>
            </a:endParaRPr>
          </a:p>
        </p:txBody>
      </p:sp>
      <p:pic>
        <p:nvPicPr>
          <p:cNvPr id="11" name="图片 6"/>
          <p:cNvPicPr>
            <a:picLocks noChangeAspect="1" noChangeArrowheads="1"/>
          </p:cNvPicPr>
          <p:nvPr/>
        </p:nvPicPr>
        <p:blipFill>
          <a:blip r:embed="rId1"/>
          <a:srcRect l="22388" t="51010" r="33836" b="23734"/>
          <a:stretch>
            <a:fillRect/>
          </a:stretch>
        </p:blipFill>
        <p:spPr bwMode="auto">
          <a:xfrm>
            <a:off x="1219200" y="4229100"/>
            <a:ext cx="4093210" cy="230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内容占位符 4"/>
          <p:cNvPicPr>
            <a:picLocks noGrp="1" noChangeAspect="1" noChangeArrowheads="1"/>
          </p:cNvPicPr>
          <p:nvPr/>
        </p:nvPicPr>
        <p:blipFill>
          <a:blip r:embed="rId2">
            <a:extLst>
              <a:ext uri="{28A0092B-C50C-407E-A947-70E740481C1C}">
                <a14:useLocalDpi xmlns:a14="http://schemas.microsoft.com/office/drawing/2010/main" val="0"/>
              </a:ext>
            </a:extLst>
          </a:blip>
          <a:srcRect l="21742" t="8531" r="38910" b="-3482"/>
          <a:stretch>
            <a:fillRect/>
          </a:stretch>
        </p:blipFill>
        <p:spPr bwMode="auto">
          <a:xfrm>
            <a:off x="8839200" y="4227830"/>
            <a:ext cx="282003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内容占位符 4"/>
          <p:cNvPicPr>
            <a:picLocks noGrp="1" noChangeAspect="1" noChangeArrowheads="1"/>
          </p:cNvPicPr>
          <p:nvPr/>
        </p:nvPicPr>
        <p:blipFill>
          <a:blip r:embed="rId3">
            <a:extLst>
              <a:ext uri="{28A0092B-C50C-407E-A947-70E740481C1C}">
                <a14:useLocalDpi xmlns:a14="http://schemas.microsoft.com/office/drawing/2010/main" val="0"/>
              </a:ext>
            </a:extLst>
          </a:blip>
          <a:srcRect t="8138" b="8632"/>
          <a:stretch>
            <a:fillRect/>
          </a:stretch>
        </p:blipFill>
        <p:spPr bwMode="auto">
          <a:xfrm>
            <a:off x="11811000" y="4305300"/>
            <a:ext cx="5401310" cy="220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内容占位符 3"/>
          <p:cNvPicPr>
            <a:picLocks noChangeAspect="1" noChangeArrowheads="1"/>
          </p:cNvPicPr>
          <p:nvPr/>
        </p:nvPicPr>
        <p:blipFill>
          <a:blip r:embed="rId4"/>
          <a:srcRect l="15509" t="17293" r="43874" b="15582"/>
          <a:stretch>
            <a:fillRect/>
          </a:stretch>
        </p:blipFill>
        <p:spPr>
          <a:xfrm>
            <a:off x="5683250" y="4229100"/>
            <a:ext cx="2936875" cy="2315845"/>
          </a:xfrm>
          <a:prstGeom prst="rect">
            <a:avLst/>
          </a:prstGeom>
        </p:spPr>
      </p:pic>
      <p:sp>
        <p:nvSpPr>
          <p:cNvPr id="15" name="文本框 14"/>
          <p:cNvSpPr txBox="1"/>
          <p:nvPr/>
        </p:nvSpPr>
        <p:spPr>
          <a:xfrm>
            <a:off x="1219200" y="4229100"/>
            <a:ext cx="1290955" cy="520065"/>
          </a:xfrm>
          <a:prstGeom prst="rect">
            <a:avLst/>
          </a:prstGeom>
          <a:solidFill>
            <a:schemeClr val="bg1"/>
          </a:solidFill>
        </p:spPr>
        <p:txBody>
          <a:bodyPr wrap="square">
            <a:noAutofit/>
          </a:bodyPr>
          <a:lstStyle/>
          <a:p>
            <a:r>
              <a:rPr lang="zh-CN" altLang="en-US" sz="2800" kern="0" dirty="0">
                <a:solidFill>
                  <a:srgbClr val="FF0000"/>
                </a:solidFill>
                <a:latin typeface="微软雅黑" panose="020B0503020204020204" pitchFamily="34" charset="-122"/>
                <a:ea typeface="微软雅黑" panose="020B0503020204020204" pitchFamily="34" charset="-122"/>
              </a:rPr>
              <a:t>急冷器</a:t>
            </a:r>
            <a:endParaRPr lang="zh-CN" altLang="en-US" sz="2800" kern="0" dirty="0">
              <a:solidFill>
                <a:srgbClr val="FF000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4436090" y="5981700"/>
            <a:ext cx="2710180" cy="521970"/>
          </a:xfrm>
          <a:prstGeom prst="rect">
            <a:avLst/>
          </a:prstGeom>
          <a:solidFill>
            <a:schemeClr val="bg1"/>
          </a:solidFill>
        </p:spPr>
        <p:txBody>
          <a:bodyPr wrap="square">
            <a:spAutoFit/>
          </a:bodyPr>
          <a:lstStyle/>
          <a:p>
            <a:r>
              <a:rPr lang="zh-CN" altLang="en-US" sz="2800" kern="0" dirty="0">
                <a:solidFill>
                  <a:srgbClr val="FF0000"/>
                </a:solidFill>
                <a:latin typeface="微软雅黑" panose="020B0503020204020204" pitchFamily="34" charset="-122"/>
                <a:ea typeface="微软雅黑" panose="020B0503020204020204" pitchFamily="34" charset="-122"/>
              </a:rPr>
              <a:t>高压加氢空冷器</a:t>
            </a:r>
            <a:endParaRPr lang="zh-CN" altLang="en-US" sz="2800" kern="0" dirty="0">
              <a:solidFill>
                <a:srgbClr val="FF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5748020" y="6057900"/>
            <a:ext cx="2807335" cy="521970"/>
          </a:xfrm>
          <a:prstGeom prst="rect">
            <a:avLst/>
          </a:prstGeom>
          <a:solidFill>
            <a:schemeClr val="bg1"/>
          </a:solidFill>
        </p:spPr>
        <p:txBody>
          <a:bodyPr wrap="square">
            <a:spAutoFit/>
          </a:bodyPr>
          <a:lstStyle/>
          <a:p>
            <a:r>
              <a:rPr lang="zh-CN" altLang="en-US" sz="2800" kern="0" dirty="0">
                <a:solidFill>
                  <a:srgbClr val="FF0000"/>
                </a:solidFill>
                <a:latin typeface="微软雅黑" panose="020B0503020204020204" pitchFamily="34" charset="-122"/>
                <a:ea typeface="微软雅黑" panose="020B0503020204020204" pitchFamily="34" charset="-122"/>
              </a:rPr>
              <a:t>高压废热锅炉</a:t>
            </a:r>
            <a:endParaRPr lang="zh-CN" altLang="en-US" sz="2800" kern="0" dirty="0">
              <a:solidFill>
                <a:srgbClr val="FF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2905740" y="8496300"/>
            <a:ext cx="2610485" cy="521970"/>
          </a:xfrm>
          <a:prstGeom prst="rect">
            <a:avLst/>
          </a:prstGeom>
          <a:solidFill>
            <a:schemeClr val="bg1"/>
          </a:solidFill>
        </p:spPr>
        <p:txBody>
          <a:bodyPr wrap="square">
            <a:spAutoFit/>
          </a:bodyPr>
          <a:lstStyle/>
          <a:p>
            <a:r>
              <a:rPr lang="zh-CN" altLang="en-US" sz="2800" kern="0" dirty="0">
                <a:solidFill>
                  <a:srgbClr val="FF0000"/>
                </a:solidFill>
                <a:latin typeface="微软雅黑" panose="020B0503020204020204" pitchFamily="34" charset="-122"/>
                <a:ea typeface="微软雅黑" panose="020B0503020204020204" pitchFamily="34" charset="-122"/>
              </a:rPr>
              <a:t>高压反应器</a:t>
            </a:r>
            <a:endParaRPr lang="zh-CN" altLang="en-US" sz="280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1143000" y="2247885"/>
            <a:ext cx="16136620" cy="2060575"/>
          </a:xfrm>
          <a:prstGeom prst="rect">
            <a:avLst/>
          </a:prstGeom>
          <a:noFill/>
        </p:spPr>
        <p:txBody>
          <a:bodyPr wrap="square" rtlCol="0" anchor="t">
            <a:noAutofit/>
          </a:bodyPr>
          <a:lstStyle/>
          <a:p>
            <a:pPr indent="0" fontAlgn="auto">
              <a:lnSpc>
                <a:spcPct val="125000"/>
              </a:lnSpc>
            </a:pPr>
            <a:r>
              <a:rPr lang="zh-CN" altLang="en-US" sz="2800" b="1" spc="266">
                <a:solidFill>
                  <a:schemeClr val="tx1"/>
                </a:solidFill>
                <a:latin typeface="黑体" panose="02010609060101010101" pitchFamily="49" charset="-122"/>
                <a:ea typeface="黑体" panose="02010609060101010101" pitchFamily="49" charset="-122"/>
                <a:cs typeface="可画寒风体-简"/>
                <a:sym typeface="+mn-ea"/>
              </a:rPr>
              <a:t>为什么要研发</a:t>
            </a:r>
            <a:r>
              <a:rPr lang="en-US" altLang="zh-CN" sz="2800" b="1" spc="266">
                <a:solidFill>
                  <a:schemeClr val="tx1"/>
                </a:solidFill>
                <a:latin typeface="黑体" panose="02010609060101010101" pitchFamily="49" charset="-122"/>
                <a:ea typeface="黑体" panose="02010609060101010101" pitchFamily="49" charset="-122"/>
                <a:cs typeface="可画寒风体-简"/>
                <a:sym typeface="+mn-ea"/>
              </a:rPr>
              <a:t>TTS-PAUT</a:t>
            </a:r>
            <a:r>
              <a:rPr lang="zh-CN" altLang="en-US" sz="2800" b="1" spc="266">
                <a:solidFill>
                  <a:schemeClr val="tx1"/>
                </a:solidFill>
                <a:latin typeface="黑体" panose="02010609060101010101" pitchFamily="49" charset="-122"/>
                <a:ea typeface="黑体" panose="02010609060101010101" pitchFamily="49" charset="-122"/>
                <a:cs typeface="可画寒风体-简"/>
                <a:sym typeface="+mn-ea"/>
              </a:rPr>
              <a:t>？</a:t>
            </a:r>
            <a:r>
              <a:rPr lang="zh-CN" altLang="en-US" sz="2800" b="1">
                <a:solidFill>
                  <a:schemeClr val="tx1"/>
                </a:solidFill>
                <a:latin typeface="黑体" panose="02010609060101010101" pitchFamily="49" charset="-122"/>
                <a:ea typeface="黑体" panose="02010609060101010101" pitchFamily="49" charset="-122"/>
                <a:cs typeface="书宋-简" panose="02010600030101010101" charset="-122"/>
                <a:sym typeface="+mn-ea"/>
              </a:rPr>
              <a:t>因为</a:t>
            </a:r>
            <a:r>
              <a:rPr lang="en-US" altLang="zh-CN" sz="2800" b="1">
                <a:solidFill>
                  <a:srgbClr val="C00000"/>
                </a:solidFill>
                <a:latin typeface="黑体" panose="02010609060101010101" pitchFamily="49" charset="-122"/>
                <a:ea typeface="黑体" panose="02010609060101010101" pitchFamily="49" charset="-122"/>
                <a:cs typeface="书宋-简" panose="02010600030101010101" charset="-122"/>
                <a:sym typeface="+mn-ea"/>
              </a:rPr>
              <a:t>TTS-RT</a:t>
            </a:r>
            <a:r>
              <a:rPr lang="zh-CN" altLang="en-US" sz="2800" b="1">
                <a:solidFill>
                  <a:srgbClr val="C00000"/>
                </a:solidFill>
                <a:latin typeface="黑体" panose="02010609060101010101" pitchFamily="49" charset="-122"/>
                <a:ea typeface="黑体" panose="02010609060101010101" pitchFamily="49" charset="-122"/>
                <a:cs typeface="书宋-简" panose="02010600030101010101" charset="-122"/>
                <a:sym typeface="+mn-ea"/>
              </a:rPr>
              <a:t>使用的棒阳极</a:t>
            </a:r>
            <a:r>
              <a:rPr lang="en-US" altLang="zh-CN" sz="2800" b="1">
                <a:solidFill>
                  <a:srgbClr val="C00000"/>
                </a:solidFill>
                <a:latin typeface="黑体" panose="02010609060101010101" pitchFamily="49" charset="-122"/>
                <a:ea typeface="黑体" panose="02010609060101010101" pitchFamily="49" charset="-122"/>
                <a:cs typeface="书宋-简" panose="02010600030101010101" charset="-122"/>
                <a:sym typeface="+mn-ea"/>
              </a:rPr>
              <a:t>X</a:t>
            </a:r>
            <a:r>
              <a:rPr lang="zh-CN" altLang="en-US" sz="2800" b="1">
                <a:solidFill>
                  <a:srgbClr val="C00000"/>
                </a:solidFill>
                <a:latin typeface="黑体" panose="02010609060101010101" pitchFamily="49" charset="-122"/>
                <a:ea typeface="黑体" panose="02010609060101010101" pitchFamily="49" charset="-122"/>
                <a:cs typeface="书宋-简" panose="02010600030101010101" charset="-122"/>
                <a:sym typeface="+mn-ea"/>
              </a:rPr>
              <a:t>射线管电压无法超过</a:t>
            </a:r>
            <a:r>
              <a:rPr lang="en-US" altLang="zh-CN" sz="2800" b="1">
                <a:solidFill>
                  <a:srgbClr val="C00000"/>
                </a:solidFill>
                <a:latin typeface="黑体" panose="02010609060101010101" pitchFamily="49" charset="-122"/>
                <a:ea typeface="黑体" panose="02010609060101010101" pitchFamily="49" charset="-122"/>
                <a:cs typeface="书宋-简" panose="02010600030101010101" charset="-122"/>
                <a:sym typeface="+mn-ea"/>
              </a:rPr>
              <a:t>160KV</a:t>
            </a:r>
            <a:r>
              <a:rPr lang="zh-CN" altLang="en-US" sz="2800" b="1">
                <a:solidFill>
                  <a:srgbClr val="C00000"/>
                </a:solidFill>
                <a:latin typeface="黑体" panose="02010609060101010101" pitchFamily="49" charset="-122"/>
                <a:ea typeface="黑体" panose="02010609060101010101" pitchFamily="49" charset="-122"/>
                <a:cs typeface="书宋-简" panose="02010600030101010101" charset="-122"/>
                <a:sym typeface="+mn-ea"/>
              </a:rPr>
              <a:t>，焦距无法超过</a:t>
            </a:r>
            <a:r>
              <a:rPr lang="en-US" altLang="zh-CN" sz="2800" b="1">
                <a:solidFill>
                  <a:srgbClr val="C00000"/>
                </a:solidFill>
                <a:latin typeface="黑体" panose="02010609060101010101" pitchFamily="49" charset="-122"/>
                <a:ea typeface="黑体" panose="02010609060101010101" pitchFamily="49" charset="-122"/>
                <a:cs typeface="书宋-简" panose="02010600030101010101" charset="-122"/>
                <a:sym typeface="+mn-ea"/>
              </a:rPr>
              <a:t>60mm</a:t>
            </a:r>
            <a:r>
              <a:rPr lang="zh-CN" altLang="en-US" sz="2800" b="1">
                <a:solidFill>
                  <a:schemeClr val="tx1"/>
                </a:solidFill>
                <a:latin typeface="黑体" panose="02010609060101010101" pitchFamily="49" charset="-122"/>
                <a:ea typeface="黑体" panose="02010609060101010101" pitchFamily="49" charset="-122"/>
                <a:cs typeface="书宋-简" panose="02010600030101010101" charset="-122"/>
                <a:sym typeface="+mn-ea"/>
              </a:rPr>
              <a:t>，以致很多</a:t>
            </a:r>
            <a:r>
              <a:rPr lang="zh-CN" altLang="en-US" sz="2800" b="1" kern="0" dirty="0">
                <a:solidFill>
                  <a:schemeClr val="tx1"/>
                </a:solidFill>
                <a:latin typeface="黑体" panose="02010609060101010101" pitchFamily="49" charset="-122"/>
                <a:ea typeface="黑体" panose="02010609060101010101" pitchFamily="49" charset="-122"/>
                <a:cs typeface="书宋-简" panose="02010600030101010101" charset="-122"/>
                <a:sym typeface="+mn-ea"/>
              </a:rPr>
              <a:t>厚壁的、大直径的、深坡口的，以及特殊结构的，特殊材料的</a:t>
            </a:r>
            <a:r>
              <a:rPr lang="zh-CN" altLang="en-US" sz="2800" b="1">
                <a:solidFill>
                  <a:schemeClr val="tx1"/>
                </a:solidFill>
                <a:latin typeface="黑体" panose="02010609060101010101" pitchFamily="49" charset="-122"/>
                <a:ea typeface="黑体" panose="02010609060101010101" pitchFamily="49" charset="-122"/>
                <a:cs typeface="书宋-简" panose="02010600030101010101" charset="-122"/>
                <a:sym typeface="+mn-ea"/>
              </a:rPr>
              <a:t>角焊缝无法实施检测</a:t>
            </a:r>
            <a:r>
              <a:rPr lang="zh-CN" altLang="en-US" sz="2800" b="1" kern="0" dirty="0">
                <a:solidFill>
                  <a:schemeClr val="tx1"/>
                </a:solidFill>
                <a:latin typeface="黑体" panose="02010609060101010101" pitchFamily="49" charset="-122"/>
                <a:ea typeface="黑体" panose="02010609060101010101" pitchFamily="49" charset="-122"/>
                <a:cs typeface="书宋-简" panose="02010600030101010101" charset="-122"/>
                <a:sym typeface="+mn-ea"/>
              </a:rPr>
              <a:t>；另外在检测速度，灵敏度、缺陷测量精度等方面，</a:t>
            </a:r>
            <a:r>
              <a:rPr lang="en-US" altLang="zh-CN" sz="2800" b="1" kern="0" dirty="0">
                <a:solidFill>
                  <a:schemeClr val="tx1"/>
                </a:solidFill>
                <a:latin typeface="黑体" panose="02010609060101010101" pitchFamily="49" charset="-122"/>
                <a:ea typeface="黑体" panose="02010609060101010101" pitchFamily="49" charset="-122"/>
                <a:cs typeface="书宋-简" panose="02010600030101010101" charset="-122"/>
                <a:sym typeface="+mn-ea"/>
              </a:rPr>
              <a:t>TTS-RT</a:t>
            </a:r>
            <a:r>
              <a:rPr lang="zh-CN" altLang="en-US" sz="2800" b="1" kern="0" dirty="0">
                <a:solidFill>
                  <a:schemeClr val="tx1"/>
                </a:solidFill>
                <a:latin typeface="黑体" panose="02010609060101010101" pitchFamily="49" charset="-122"/>
                <a:ea typeface="黑体" panose="02010609060101010101" pitchFamily="49" charset="-122"/>
                <a:cs typeface="书宋-简" panose="02010600030101010101" charset="-122"/>
                <a:sym typeface="+mn-ea"/>
              </a:rPr>
              <a:t>不能令人满意，环保方面的问题也无法解决。</a:t>
            </a:r>
            <a:endParaRPr lang="zh-CN" altLang="en-US" sz="2800" b="1" kern="0" dirty="0">
              <a:solidFill>
                <a:schemeClr val="tx1"/>
              </a:solidFill>
              <a:latin typeface="黑体" panose="02010609060101010101" pitchFamily="49" charset="-122"/>
              <a:ea typeface="黑体" panose="02010609060101010101" pitchFamily="49" charset="-122"/>
              <a:cs typeface="书宋-简" panose="02010600030101010101" charset="-122"/>
              <a:sym typeface="+mn-ea"/>
            </a:endParaRPr>
          </a:p>
        </p:txBody>
      </p:sp>
      <p:pic>
        <p:nvPicPr>
          <p:cNvPr id="2" name="图片 2"/>
          <p:cNvPicPr>
            <a:picLocks noChangeAspect="1"/>
          </p:cNvPicPr>
          <p:nvPr/>
        </p:nvPicPr>
        <p:blipFill>
          <a:blip r:embed="rId5"/>
          <a:srcRect l="12723" t="14140" r="11487" b="54877"/>
          <a:stretch>
            <a:fillRect/>
          </a:stretch>
        </p:blipFill>
        <p:spPr>
          <a:xfrm>
            <a:off x="10750550" y="6819900"/>
            <a:ext cx="6528435" cy="2406015"/>
          </a:xfrm>
          <a:prstGeom prst="rect">
            <a:avLst/>
          </a:prstGeom>
          <a:noFill/>
          <a:ln>
            <a:noFill/>
          </a:ln>
        </p:spPr>
      </p:pic>
      <p:pic>
        <p:nvPicPr>
          <p:cNvPr id="3" name="图片 2" descr="screenshot_20251104_140704"/>
          <p:cNvPicPr>
            <a:picLocks noChangeAspect="1"/>
          </p:cNvPicPr>
          <p:nvPr/>
        </p:nvPicPr>
        <p:blipFill>
          <a:blip r:embed="rId6"/>
          <a:srcRect l="17255" t="28447" r="57110" b="36529"/>
          <a:stretch>
            <a:fillRect/>
          </a:stretch>
        </p:blipFill>
        <p:spPr>
          <a:xfrm>
            <a:off x="1143000" y="6838950"/>
            <a:ext cx="4169410" cy="2223770"/>
          </a:xfrm>
          <a:prstGeom prst="rect">
            <a:avLst/>
          </a:prstGeom>
        </p:spPr>
      </p:pic>
      <p:sp>
        <p:nvSpPr>
          <p:cNvPr id="5" name="文本框 4"/>
          <p:cNvSpPr txBox="1"/>
          <p:nvPr/>
        </p:nvSpPr>
        <p:spPr>
          <a:xfrm>
            <a:off x="8899525" y="6134100"/>
            <a:ext cx="2672080" cy="449580"/>
          </a:xfrm>
          <a:prstGeom prst="rect">
            <a:avLst/>
          </a:prstGeom>
          <a:solidFill>
            <a:schemeClr val="bg1"/>
          </a:solidFill>
        </p:spPr>
        <p:txBody>
          <a:bodyPr wrap="square">
            <a:noAutofit/>
          </a:bodyPr>
          <a:lstStyle/>
          <a:p>
            <a:r>
              <a:rPr lang="zh-CN" altLang="en-US" sz="2700" kern="0" dirty="0">
                <a:solidFill>
                  <a:srgbClr val="C00000"/>
                </a:solidFill>
                <a:latin typeface="Adobe 黑体 Std R" panose="020B0400000000000000" pitchFamily="34" charset="-122"/>
                <a:ea typeface="Adobe 黑体 Std R" panose="020B0400000000000000" pitchFamily="34" charset="-122"/>
              </a:rPr>
              <a:t>高压管式反应器</a:t>
            </a:r>
            <a:endParaRPr lang="zh-CN" altLang="en-US" sz="2700" kern="0" dirty="0">
              <a:solidFill>
                <a:srgbClr val="C00000"/>
              </a:solidFill>
              <a:latin typeface="Adobe 黑体 Std R" panose="020B0400000000000000" pitchFamily="34" charset="-122"/>
              <a:ea typeface="Adobe 黑体 Std R" panose="020B0400000000000000" pitchFamily="34" charset="-122"/>
            </a:endParaRPr>
          </a:p>
        </p:txBody>
      </p:sp>
      <p:sp>
        <p:nvSpPr>
          <p:cNvPr id="6" name="文本框 5"/>
          <p:cNvSpPr txBox="1"/>
          <p:nvPr/>
        </p:nvSpPr>
        <p:spPr>
          <a:xfrm>
            <a:off x="1371600" y="9084945"/>
            <a:ext cx="8772525" cy="506730"/>
          </a:xfrm>
          <a:prstGeom prst="rect">
            <a:avLst/>
          </a:prstGeom>
          <a:solidFill>
            <a:schemeClr val="bg1"/>
          </a:solidFill>
        </p:spPr>
        <p:txBody>
          <a:bodyPr wrap="square">
            <a:spAutoFit/>
          </a:bodyPr>
          <a:lstStyle/>
          <a:p>
            <a:pPr algn="ctr"/>
            <a:r>
              <a:rPr lang="zh-CN" altLang="en-US" sz="2700" kern="0" dirty="0">
                <a:solidFill>
                  <a:srgbClr val="C00000"/>
                </a:solidFill>
                <a:latin typeface="Adobe 黑体 Std R" panose="020B0400000000000000" pitchFamily="34" charset="-122"/>
                <a:ea typeface="Adobe 黑体 Std R" panose="020B0400000000000000" pitchFamily="34" charset="-122"/>
              </a:rPr>
              <a:t>压力容器和管道的接管角焊缝</a:t>
            </a:r>
            <a:endParaRPr lang="zh-CN" altLang="en-US" sz="2700" kern="0" dirty="0">
              <a:solidFill>
                <a:srgbClr val="C00000"/>
              </a:solidFill>
              <a:latin typeface="Adobe 黑体 Std R" panose="020B0400000000000000" pitchFamily="34" charset="-122"/>
              <a:ea typeface="Adobe 黑体 Std R" panose="020B0400000000000000" pitchFamily="34" charset="-122"/>
            </a:endParaRPr>
          </a:p>
        </p:txBody>
      </p:sp>
      <p:sp>
        <p:nvSpPr>
          <p:cNvPr id="24" name="文本框 23"/>
          <p:cNvSpPr txBox="1"/>
          <p:nvPr/>
        </p:nvSpPr>
        <p:spPr>
          <a:xfrm>
            <a:off x="12877800" y="9192260"/>
            <a:ext cx="2489200" cy="506730"/>
          </a:xfrm>
          <a:prstGeom prst="rect">
            <a:avLst/>
          </a:prstGeom>
          <a:solidFill>
            <a:schemeClr val="bg1"/>
          </a:solidFill>
        </p:spPr>
        <p:txBody>
          <a:bodyPr wrap="square" rtlCol="0" anchor="t">
            <a:spAutoFit/>
          </a:bodyPr>
          <a:lstStyle/>
          <a:p>
            <a:r>
              <a:rPr lang="zh-CN" altLang="en-US" sz="2700" kern="0" dirty="0">
                <a:solidFill>
                  <a:srgbClr val="C00000"/>
                </a:solidFill>
                <a:latin typeface="Adobe 黑体 Std R" panose="020B0400000000000000" pitchFamily="34" charset="-122"/>
                <a:ea typeface="Adobe 黑体 Std R" panose="020B0400000000000000" pitchFamily="34" charset="-122"/>
                <a:sym typeface="+mn-ea"/>
              </a:rPr>
              <a:t>多晶硅还原炉</a:t>
            </a:r>
            <a:endParaRPr lang="zh-CN" altLang="en-US" sz="2700" kern="0" dirty="0">
              <a:solidFill>
                <a:srgbClr val="C00000"/>
              </a:solidFill>
              <a:latin typeface="Adobe 黑体 Std R" panose="020B0400000000000000" pitchFamily="34" charset="-122"/>
              <a:ea typeface="Adobe 黑体 Std R" panose="020B0400000000000000" pitchFamily="34" charset="-122"/>
              <a:sym typeface="+mn-ea"/>
            </a:endParaRPr>
          </a:p>
        </p:txBody>
      </p:sp>
      <p:pic>
        <p:nvPicPr>
          <p:cNvPr id="23" name="图片 22"/>
          <p:cNvPicPr/>
          <p:nvPr/>
        </p:nvPicPr>
        <p:blipFill>
          <a:blip r:embed="rId7"/>
          <a:srcRect l="3730" t="47997" r="70671" b="12341"/>
          <a:stretch>
            <a:fillRect/>
          </a:stretch>
        </p:blipFill>
        <p:spPr>
          <a:xfrm>
            <a:off x="5410200" y="6865620"/>
            <a:ext cx="2209800" cy="2141220"/>
          </a:xfrm>
          <a:prstGeom prst="rect">
            <a:avLst/>
          </a:prstGeom>
        </p:spPr>
      </p:pic>
      <p:pic>
        <p:nvPicPr>
          <p:cNvPr id="26" name="图片 8"/>
          <p:cNvPicPr>
            <a:picLocks noChangeAspect="1"/>
          </p:cNvPicPr>
          <p:nvPr/>
        </p:nvPicPr>
        <p:blipFill>
          <a:blip r:embed="rId8"/>
          <a:srcRect l="33026" t="32068" r="48828" b="38574"/>
          <a:stretch>
            <a:fillRect/>
          </a:stretch>
        </p:blipFill>
        <p:spPr>
          <a:xfrm>
            <a:off x="7717790" y="6896100"/>
            <a:ext cx="2922270" cy="210566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8" name="Group 7"/>
          <p:cNvGrpSpPr/>
          <p:nvPr/>
        </p:nvGrpSpPr>
        <p:grpSpPr>
          <a:xfrm rot="-5400000">
            <a:off x="7326799" y="-612594"/>
            <a:ext cx="3489740" cy="18432661"/>
            <a:chOff x="-20069" y="-38100"/>
            <a:chExt cx="919108" cy="4854693"/>
          </a:xfrm>
        </p:grpSpPr>
        <p:sp>
          <p:nvSpPr>
            <p:cNvPr id="19"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20"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2"/>
          <p:cNvGrpSpPr/>
          <p:nvPr/>
        </p:nvGrpSpPr>
        <p:grpSpPr>
          <a:xfrm rot="5400000">
            <a:off x="7708900" y="-7555865"/>
            <a:ext cx="2870835" cy="18288000"/>
            <a:chOff x="0" y="0"/>
            <a:chExt cx="812800" cy="4816593"/>
          </a:xfrm>
        </p:grpSpPr>
        <p:sp>
          <p:nvSpPr>
            <p:cNvPr id="16"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17"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标题 1"/>
          <p:cNvSpPr>
            <a:spLocks noGrp="1"/>
          </p:cNvSpPr>
          <p:nvPr>
            <p:ph type="title"/>
          </p:nvPr>
        </p:nvSpPr>
        <p:spPr>
          <a:xfrm>
            <a:off x="953770" y="927100"/>
            <a:ext cx="16541750" cy="2087245"/>
          </a:xfrm>
        </p:spPr>
        <p:txBody>
          <a:bodyPr>
            <a:normAutofit/>
          </a:bodyPr>
          <a:lstStyle/>
          <a:p>
            <a:pPr marL="0" indent="0" algn="l" fontAlgn="auto">
              <a:lnSpc>
                <a:spcPct val="150000"/>
              </a:lnSpc>
            </a:pPr>
            <a:r>
              <a:rPr lang="zh-CN" altLang="en-US" sz="3110">
                <a:solidFill>
                  <a:schemeClr val="tx1"/>
                </a:solidFill>
                <a:latin typeface="黑体" panose="02010609060101010101" pitchFamily="49" charset="-122"/>
                <a:ea typeface="黑体" panose="02010609060101010101" pitchFamily="49" charset="-122"/>
                <a:cs typeface="黑体-简" panose="02010609060101010101" charset="-122"/>
                <a:sym typeface="+mn-ea"/>
              </a:rPr>
              <a:t>管子管板角焊缝相控阵超声检测（</a:t>
            </a:r>
            <a:r>
              <a:rPr lang="en-US" altLang="zh-CN" sz="3110">
                <a:solidFill>
                  <a:schemeClr val="tx1"/>
                </a:solidFill>
                <a:latin typeface="黑体" panose="02010609060101010101" pitchFamily="49" charset="-122"/>
                <a:ea typeface="黑体" panose="02010609060101010101" pitchFamily="49" charset="-122"/>
                <a:cs typeface="黑体-简" panose="02010609060101010101" charset="-122"/>
                <a:sym typeface="+mn-ea"/>
              </a:rPr>
              <a:t>TTS-PAUT)</a:t>
            </a:r>
            <a:r>
              <a:rPr lang="zh-CN" altLang="en-US" sz="3110">
                <a:solidFill>
                  <a:schemeClr val="tx1"/>
                </a:solidFill>
                <a:latin typeface="黑体" panose="02010609060101010101" pitchFamily="49" charset="-122"/>
                <a:ea typeface="黑体" panose="02010609060101010101" pitchFamily="49" charset="-122"/>
                <a:cs typeface="黑体-简" panose="02010609060101010101" charset="-122"/>
                <a:sym typeface="+mn-ea"/>
              </a:rPr>
              <a:t>系统、技术与工艺研发”课题于</a:t>
            </a:r>
            <a:r>
              <a:rPr lang="en-US" altLang="zh-CN" sz="3110">
                <a:solidFill>
                  <a:schemeClr val="tx1"/>
                </a:solidFill>
                <a:latin typeface="黑体" panose="02010609060101010101" pitchFamily="49" charset="-122"/>
                <a:ea typeface="黑体" panose="02010609060101010101" pitchFamily="49" charset="-122"/>
                <a:cs typeface="黑体-简" panose="02010609060101010101" charset="-122"/>
                <a:sym typeface="+mn-ea"/>
              </a:rPr>
              <a:t>2017</a:t>
            </a:r>
            <a:r>
              <a:rPr lang="zh-CN" altLang="en-US" sz="3110">
                <a:solidFill>
                  <a:schemeClr val="tx1"/>
                </a:solidFill>
                <a:latin typeface="黑体" panose="02010609060101010101" pitchFamily="49" charset="-122"/>
                <a:ea typeface="黑体" panose="02010609060101010101" pitchFamily="49" charset="-122"/>
                <a:cs typeface="黑体-简" panose="02010609060101010101" charset="-122"/>
                <a:sym typeface="+mn-ea"/>
              </a:rPr>
              <a:t>年立项，经历多次失败，终于</a:t>
            </a:r>
            <a:r>
              <a:rPr lang="zh-CN" altLang="en-US" sz="3110">
                <a:solidFill>
                  <a:srgbClr val="C00000"/>
                </a:solidFill>
                <a:latin typeface="黑体" panose="02010609060101010101" pitchFamily="49" charset="-122"/>
                <a:ea typeface="黑体" panose="02010609060101010101" pitchFamily="49" charset="-122"/>
                <a:cs typeface="黑体-简" panose="02010609060101010101" charset="-122"/>
                <a:sym typeface="+mn-ea"/>
              </a:rPr>
              <a:t>在</a:t>
            </a:r>
            <a:r>
              <a:rPr lang="en-US" altLang="zh-CN" sz="3110">
                <a:solidFill>
                  <a:srgbClr val="C00000"/>
                </a:solidFill>
                <a:latin typeface="黑体" panose="02010609060101010101" pitchFamily="49" charset="-122"/>
                <a:ea typeface="黑体" panose="02010609060101010101" pitchFamily="49" charset="-122"/>
                <a:cs typeface="黑体-简" panose="02010609060101010101" charset="-122"/>
                <a:sym typeface="+mn-ea"/>
              </a:rPr>
              <a:t>2020</a:t>
            </a:r>
            <a:r>
              <a:rPr lang="zh-CN" altLang="en-US" sz="3110">
                <a:solidFill>
                  <a:srgbClr val="C00000"/>
                </a:solidFill>
                <a:latin typeface="黑体" panose="02010609060101010101" pitchFamily="49" charset="-122"/>
                <a:ea typeface="黑体" panose="02010609060101010101" pitchFamily="49" charset="-122"/>
                <a:cs typeface="黑体-简" panose="02010609060101010101" charset="-122"/>
                <a:sym typeface="+mn-ea"/>
              </a:rPr>
              <a:t>年研制出可以在工程应用的</a:t>
            </a:r>
            <a:r>
              <a:rPr lang="en-US" altLang="zh-CN" sz="3110">
                <a:solidFill>
                  <a:srgbClr val="C00000"/>
                </a:solidFill>
                <a:latin typeface="黑体" panose="02010609060101010101" pitchFamily="49" charset="-122"/>
                <a:ea typeface="黑体" panose="02010609060101010101" pitchFamily="49" charset="-122"/>
                <a:cs typeface="黑体-简" panose="02010609060101010101" charset="-122"/>
                <a:sym typeface="+mn-ea"/>
              </a:rPr>
              <a:t>TTS-PAUT</a:t>
            </a:r>
            <a:r>
              <a:rPr lang="zh-CN" altLang="en-US" sz="3110">
                <a:solidFill>
                  <a:srgbClr val="C00000"/>
                </a:solidFill>
                <a:latin typeface="黑体" panose="02010609060101010101" pitchFamily="49" charset="-122"/>
                <a:ea typeface="黑体" panose="02010609060101010101" pitchFamily="49" charset="-122"/>
                <a:cs typeface="黑体-简" panose="02010609060101010101" charset="-122"/>
                <a:sym typeface="+mn-ea"/>
              </a:rPr>
              <a:t>检测系统。</a:t>
            </a:r>
            <a:endParaRPr lang="zh-CN" altLang="en-US" sz="3110">
              <a:solidFill>
                <a:schemeClr val="tx1"/>
              </a:solidFill>
              <a:latin typeface="黑体" panose="02010609060101010101" pitchFamily="49" charset="-122"/>
              <a:ea typeface="黑体" panose="02010609060101010101" pitchFamily="49" charset="-122"/>
              <a:cs typeface="黑体-简" panose="02010609060101010101" charset="-122"/>
              <a:sym typeface="+mn-ea"/>
            </a:endParaRPr>
          </a:p>
        </p:txBody>
      </p:sp>
      <p:sp>
        <p:nvSpPr>
          <p:cNvPr id="3" name="内容占位符 2"/>
          <p:cNvSpPr>
            <a:spLocks noGrp="1"/>
          </p:cNvSpPr>
          <p:nvPr>
            <p:ph idx="1"/>
          </p:nvPr>
        </p:nvSpPr>
        <p:spPr>
          <a:xfrm>
            <a:off x="954405" y="8724900"/>
            <a:ext cx="5979160" cy="495300"/>
          </a:xfrm>
        </p:spPr>
        <p:txBody>
          <a:bodyPr>
            <a:noAutofit/>
          </a:bodyPr>
          <a:lstStyle/>
          <a:p>
            <a:pPr marL="0" indent="0">
              <a:buNone/>
            </a:pPr>
            <a:r>
              <a:rPr lang="en-US" altLang="zh-CN" sz="2400" dirty="0">
                <a:sym typeface="宋体" panose="02010600030101010101" pitchFamily="2" charset="-122"/>
              </a:rPr>
              <a:t> </a:t>
            </a:r>
            <a:r>
              <a:rPr lang="en-US" altLang="zh-CN"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2019</a:t>
            </a:r>
            <a:r>
              <a:rPr lang="zh-CN" altLang="en-US"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年底研制出能稳定采集信号的样机</a:t>
            </a:r>
            <a:r>
              <a:rPr lang="en-US" altLang="zh-CN" sz="2400" dirty="0">
                <a:latin typeface="黑体-简" panose="02010609060101010101" charset="-122"/>
                <a:ea typeface="黑体-简" panose="02010609060101010101" charset="-122"/>
                <a:cs typeface="黑体-简" panose="02010609060101010101" charset="-122"/>
                <a:sym typeface="宋体" panose="02010600030101010101" pitchFamily="2" charset="-122"/>
              </a:rPr>
              <a:t>   </a:t>
            </a:r>
            <a:r>
              <a:rPr lang="en-US" altLang="zh-CN" sz="2400" dirty="0">
                <a:sym typeface="宋体" panose="02010600030101010101" pitchFamily="2" charset="-122"/>
              </a:rPr>
              <a:t>                              </a:t>
            </a:r>
            <a:endParaRPr lang="en-US" altLang="zh-CN" sz="2400" dirty="0">
              <a:sym typeface="宋体" panose="02010600030101010101" pitchFamily="2" charset="-122"/>
            </a:endParaRPr>
          </a:p>
        </p:txBody>
      </p:sp>
      <p:pic>
        <p:nvPicPr>
          <p:cNvPr id="22532" name="图片 4"/>
          <p:cNvPicPr>
            <a:picLocks noChangeAspect="1"/>
          </p:cNvPicPr>
          <p:nvPr/>
        </p:nvPicPr>
        <p:blipFill>
          <a:blip r:embed="rId1"/>
          <a:srcRect l="16924" t="31067" r="9840" b="38089"/>
          <a:stretch>
            <a:fillRect/>
          </a:stretch>
        </p:blipFill>
        <p:spPr>
          <a:xfrm>
            <a:off x="953890" y="6439022"/>
            <a:ext cx="5708650" cy="2106295"/>
          </a:xfrm>
          <a:prstGeom prst="rect">
            <a:avLst/>
          </a:prstGeom>
          <a:noFill/>
          <a:ln w="9525">
            <a:noFill/>
          </a:ln>
        </p:spPr>
      </p:pic>
      <p:pic>
        <p:nvPicPr>
          <p:cNvPr id="9" name="内容占位符 1"/>
          <p:cNvPicPr>
            <a:picLocks noGrp="1" noChangeAspect="1" noChangeArrowheads="1"/>
          </p:cNvPicPr>
          <p:nvPr>
            <p:custDataLst>
              <p:tags r:id="rId2"/>
            </p:custDataLst>
          </p:nvPr>
        </p:nvPicPr>
        <p:blipFill rotWithShape="1">
          <a:blip r:embed="rId3"/>
          <a:srcRect l="1566" t="27508" r="3481" b="28176"/>
          <a:stretch>
            <a:fillRect/>
          </a:stretch>
        </p:blipFill>
        <p:spPr>
          <a:xfrm>
            <a:off x="11937485" y="6362822"/>
            <a:ext cx="5558155" cy="2027555"/>
          </a:xfrm>
          <a:prstGeom prst="rect">
            <a:avLst/>
          </a:prstGeom>
        </p:spPr>
      </p:pic>
      <p:sp>
        <p:nvSpPr>
          <p:cNvPr id="4" name="文本框 3"/>
          <p:cNvSpPr txBox="1"/>
          <p:nvPr/>
        </p:nvSpPr>
        <p:spPr>
          <a:xfrm>
            <a:off x="6751955" y="8724900"/>
            <a:ext cx="10840085" cy="468630"/>
          </a:xfrm>
          <a:prstGeom prst="rect">
            <a:avLst/>
          </a:prstGeom>
          <a:noFill/>
        </p:spPr>
        <p:txBody>
          <a:bodyPr wrap="square" rtlCol="0" anchor="t">
            <a:noAutofit/>
          </a:bodyPr>
          <a:lstStyle/>
          <a:p>
            <a:pPr marL="0" indent="0" algn="ctr">
              <a:buNone/>
            </a:pPr>
            <a:r>
              <a:rPr lang="en-US" altLang="zh-CN" sz="2800" dirty="0">
                <a:sym typeface="宋体" panose="02010600030101010101" pitchFamily="2" charset="-122"/>
              </a:rPr>
              <a:t>  </a:t>
            </a:r>
            <a:r>
              <a:rPr lang="en-US" altLang="zh-CN" sz="2400" dirty="0">
                <a:solidFill>
                  <a:schemeClr val="tx1"/>
                </a:solidFill>
                <a:sym typeface="宋体" panose="02010600030101010101" pitchFamily="2" charset="-122"/>
              </a:rPr>
              <a:t> </a:t>
            </a:r>
            <a:r>
              <a:rPr lang="en-US" altLang="zh-CN" sz="2400" dirty="0">
                <a:solidFill>
                  <a:schemeClr val="tx1"/>
                </a:solidFill>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2020</a:t>
            </a:r>
            <a:r>
              <a:rPr lang="zh-CN" altLang="en-US" sz="2400" dirty="0">
                <a:solidFill>
                  <a:schemeClr val="tx1"/>
                </a:solidFill>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年成功研制出可用于工程检测的</a:t>
            </a:r>
            <a:r>
              <a:rPr lang="en-US" altLang="zh-CN" sz="2400" dirty="0">
                <a:solidFill>
                  <a:schemeClr val="tx1"/>
                </a:solidFill>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Z</a:t>
            </a:r>
            <a:r>
              <a:rPr lang="zh-CN" altLang="en-US" sz="2400" dirty="0">
                <a:solidFill>
                  <a:schemeClr val="tx1"/>
                </a:solidFill>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型扫查器</a:t>
            </a:r>
            <a:endParaRPr lang="zh-CN" altLang="en-US" sz="2400" dirty="0">
              <a:solidFill>
                <a:schemeClr val="tx1"/>
              </a:solidFill>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endParaRPr>
          </a:p>
        </p:txBody>
      </p:sp>
      <p:pic>
        <p:nvPicPr>
          <p:cNvPr id="11" name="图片 10" descr="screenshot_20260530_151752_cn.wps.office.hap"/>
          <p:cNvPicPr>
            <a:picLocks noChangeAspect="1"/>
          </p:cNvPicPr>
          <p:nvPr/>
        </p:nvPicPr>
        <p:blipFill>
          <a:blip r:embed="rId4"/>
          <a:srcRect l="17901" t="43333" r="44070" b="22593"/>
          <a:stretch>
            <a:fillRect/>
          </a:stretch>
        </p:blipFill>
        <p:spPr>
          <a:xfrm>
            <a:off x="6934200" y="6362700"/>
            <a:ext cx="4671695" cy="2183765"/>
          </a:xfrm>
          <a:prstGeom prst="rect">
            <a:avLst/>
          </a:prstGeom>
        </p:spPr>
      </p:pic>
      <p:pic>
        <p:nvPicPr>
          <p:cNvPr id="40964" name="图片 48"/>
          <p:cNvPicPr>
            <a:picLocks noChangeAspect="1"/>
          </p:cNvPicPr>
          <p:nvPr/>
        </p:nvPicPr>
        <p:blipFill>
          <a:blip r:embed="rId5"/>
          <a:stretch>
            <a:fillRect/>
          </a:stretch>
        </p:blipFill>
        <p:spPr>
          <a:xfrm>
            <a:off x="1143000" y="3014980"/>
            <a:ext cx="3919220" cy="2324735"/>
          </a:xfrm>
          <a:prstGeom prst="rect">
            <a:avLst/>
          </a:prstGeom>
          <a:noFill/>
          <a:ln w="9525">
            <a:noFill/>
          </a:ln>
        </p:spPr>
      </p:pic>
      <p:pic>
        <p:nvPicPr>
          <p:cNvPr id="43013" name="图片 163"/>
          <p:cNvPicPr>
            <a:picLocks noChangeAspect="1"/>
          </p:cNvPicPr>
          <p:nvPr/>
        </p:nvPicPr>
        <p:blipFill>
          <a:blip r:embed="rId6"/>
          <a:srcRect l="9946" r="44270"/>
          <a:stretch>
            <a:fillRect/>
          </a:stretch>
        </p:blipFill>
        <p:spPr>
          <a:xfrm rot="-5400000">
            <a:off x="8328660" y="-60960"/>
            <a:ext cx="1101725" cy="7091045"/>
          </a:xfrm>
          <a:prstGeom prst="rect">
            <a:avLst/>
          </a:prstGeom>
          <a:noFill/>
          <a:ln w="9525">
            <a:noFill/>
          </a:ln>
        </p:spPr>
      </p:pic>
      <p:pic>
        <p:nvPicPr>
          <p:cNvPr id="49157" name="图片 26"/>
          <p:cNvPicPr>
            <a:picLocks noChangeAspect="1"/>
          </p:cNvPicPr>
          <p:nvPr/>
        </p:nvPicPr>
        <p:blipFill>
          <a:blip r:embed="rId7"/>
          <a:srcRect l="17485" r="16430"/>
          <a:stretch>
            <a:fillRect/>
          </a:stretch>
        </p:blipFill>
        <p:spPr>
          <a:xfrm rot="-5400000">
            <a:off x="8376285" y="1188720"/>
            <a:ext cx="1034415" cy="7117080"/>
          </a:xfrm>
          <a:prstGeom prst="rect">
            <a:avLst/>
          </a:prstGeom>
          <a:noFill/>
          <a:ln w="9525">
            <a:noFill/>
          </a:ln>
        </p:spPr>
      </p:pic>
      <p:pic>
        <p:nvPicPr>
          <p:cNvPr id="55301" name="图片 2"/>
          <p:cNvPicPr>
            <a:picLocks noChangeAspect="1"/>
          </p:cNvPicPr>
          <p:nvPr/>
        </p:nvPicPr>
        <p:blipFill>
          <a:blip r:embed="rId8"/>
          <a:srcRect l="18294" t="11417" r="15366" b="1965"/>
          <a:stretch>
            <a:fillRect/>
          </a:stretch>
        </p:blipFill>
        <p:spPr>
          <a:xfrm rot="-5400000">
            <a:off x="13940155" y="2100580"/>
            <a:ext cx="2341245" cy="3908425"/>
          </a:xfrm>
          <a:prstGeom prst="rect">
            <a:avLst/>
          </a:prstGeom>
          <a:noFill/>
          <a:ln w="9525">
            <a:noFill/>
          </a:ln>
        </p:spPr>
      </p:pic>
      <p:sp>
        <p:nvSpPr>
          <p:cNvPr id="13" name="文本框 12"/>
          <p:cNvSpPr txBox="1"/>
          <p:nvPr/>
        </p:nvSpPr>
        <p:spPr>
          <a:xfrm>
            <a:off x="1491615" y="5524500"/>
            <a:ext cx="15483205" cy="521970"/>
          </a:xfrm>
          <a:prstGeom prst="rect">
            <a:avLst/>
          </a:prstGeom>
          <a:noFill/>
        </p:spPr>
        <p:txBody>
          <a:bodyPr wrap="square" rtlCol="0">
            <a:spAutoFit/>
          </a:bodyPr>
          <a:lstStyle/>
          <a:p>
            <a:r>
              <a:rPr lang="en-US" altLang="zh-CN" sz="2800"/>
              <a:t>    2017</a:t>
            </a:r>
            <a:r>
              <a:rPr lang="zh-CN" altLang="en-US" sz="2800"/>
              <a:t>年失败</a:t>
            </a:r>
            <a:r>
              <a:rPr lang="en-US" altLang="zh-CN" sz="2800"/>
              <a:t>                                             2018</a:t>
            </a:r>
            <a:r>
              <a:rPr lang="zh-CN" altLang="en-US" sz="2800"/>
              <a:t>年失败</a:t>
            </a:r>
            <a:r>
              <a:rPr lang="en-US" altLang="zh-CN" sz="2800"/>
              <a:t>                                                        2019</a:t>
            </a:r>
            <a:r>
              <a:rPr lang="zh-CN" altLang="en-US" sz="2800"/>
              <a:t>年失败</a:t>
            </a:r>
            <a:endParaRPr lang="zh-CN" altLang="en-US"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3" name="Group 7"/>
          <p:cNvGrpSpPr/>
          <p:nvPr/>
        </p:nvGrpSpPr>
        <p:grpSpPr>
          <a:xfrm rot="-5400000">
            <a:off x="7322930" y="-529531"/>
            <a:ext cx="3489740" cy="18432661"/>
            <a:chOff x="-20069" y="-38100"/>
            <a:chExt cx="919108" cy="4854693"/>
          </a:xfrm>
        </p:grpSpPr>
        <p:sp>
          <p:nvSpPr>
            <p:cNvPr id="5"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6"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2"/>
          <p:cNvGrpSpPr/>
          <p:nvPr/>
        </p:nvGrpSpPr>
        <p:grpSpPr>
          <a:xfrm rot="5400000">
            <a:off x="7600950" y="-7600950"/>
            <a:ext cx="3086100" cy="18288000"/>
            <a:chOff x="0" y="0"/>
            <a:chExt cx="812800" cy="4816593"/>
          </a:xfrm>
        </p:grpSpPr>
        <p:sp>
          <p:nvSpPr>
            <p:cNvPr id="11"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12"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标题 1"/>
          <p:cNvSpPr>
            <a:spLocks noGrp="1"/>
          </p:cNvSpPr>
          <p:nvPr>
            <p:ph type="title"/>
          </p:nvPr>
        </p:nvSpPr>
        <p:spPr>
          <a:xfrm>
            <a:off x="925830" y="683260"/>
            <a:ext cx="16247110" cy="2198370"/>
          </a:xfrm>
        </p:spPr>
        <p:txBody>
          <a:bodyPr>
            <a:normAutofit fontScale="90000"/>
          </a:bodyPr>
          <a:lstStyle/>
          <a:p>
            <a:pPr marL="0" indent="0" algn="l" fontAlgn="auto">
              <a:lnSpc>
                <a:spcPct val="130000"/>
              </a:lnSpc>
            </a:pPr>
            <a:r>
              <a:rPr lang="zh-CN" altLang="en-US" sz="3110">
                <a:solidFill>
                  <a:schemeClr val="tx1"/>
                </a:solidFill>
                <a:latin typeface="黑体-简" panose="02010609060101010101" charset="-122"/>
                <a:ea typeface="黑体-简" panose="02010609060101010101" charset="-122"/>
                <a:cs typeface="黑体-简" panose="02010609060101010101" charset="-122"/>
                <a:sym typeface="+mn-ea"/>
              </a:rPr>
              <a:t>江苏中特研制的</a:t>
            </a:r>
            <a:r>
              <a:rPr lang="en-US" altLang="zh-CN" sz="3110">
                <a:solidFill>
                  <a:schemeClr val="tx1"/>
                </a:solidFill>
                <a:latin typeface="黑体-简" panose="02010609060101010101" charset="-122"/>
                <a:ea typeface="黑体-简" panose="02010609060101010101" charset="-122"/>
                <a:cs typeface="黑体-简" panose="02010609060101010101" charset="-122"/>
                <a:sym typeface="+mn-ea"/>
              </a:rPr>
              <a:t>TTS-PAUT</a:t>
            </a:r>
            <a:r>
              <a:rPr lang="zh-CN" altLang="en-US" sz="3110">
                <a:solidFill>
                  <a:schemeClr val="tx1"/>
                </a:solidFill>
                <a:latin typeface="黑体-简" panose="02010609060101010101" charset="-122"/>
                <a:ea typeface="黑体-简" panose="02010609060101010101" charset="-122"/>
                <a:cs typeface="黑体-简" panose="02010609060101010101" charset="-122"/>
                <a:sym typeface="+mn-ea"/>
              </a:rPr>
              <a:t>检测系统，是国内和国际投入工程应用的首台套！</a:t>
            </a:r>
            <a:br>
              <a:rPr lang="zh-CN" altLang="en-US" sz="3110">
                <a:solidFill>
                  <a:schemeClr val="tx1"/>
                </a:solidFill>
                <a:latin typeface="黑体-简" panose="02010609060101010101" charset="-122"/>
                <a:ea typeface="黑体-简" panose="02010609060101010101" charset="-122"/>
                <a:cs typeface="黑体-简" panose="02010609060101010101" charset="-122"/>
                <a:sym typeface="+mn-ea"/>
              </a:rPr>
            </a:br>
            <a:r>
              <a:rPr lang="zh-CN" altLang="en-US" sz="3110">
                <a:solidFill>
                  <a:schemeClr val="tx1"/>
                </a:solidFill>
                <a:latin typeface="黑体-简" panose="02010609060101010101" charset="-122"/>
                <a:ea typeface="黑体-简" panose="02010609060101010101" charset="-122"/>
                <a:cs typeface="黑体-简" panose="02010609060101010101" charset="-122"/>
                <a:sym typeface="+mn-ea"/>
              </a:rPr>
              <a:t>截止</a:t>
            </a:r>
            <a:r>
              <a:rPr lang="en-US" altLang="zh-CN" sz="3110">
                <a:solidFill>
                  <a:schemeClr val="tx1"/>
                </a:solidFill>
                <a:latin typeface="黑体-简" panose="02010609060101010101" charset="-122"/>
                <a:ea typeface="黑体-简" panose="02010609060101010101" charset="-122"/>
                <a:cs typeface="黑体-简" panose="02010609060101010101" charset="-122"/>
                <a:sym typeface="+mn-ea"/>
              </a:rPr>
              <a:t>2026</a:t>
            </a:r>
            <a:r>
              <a:rPr lang="zh-CN" altLang="en-US" sz="3110">
                <a:solidFill>
                  <a:schemeClr val="tx1"/>
                </a:solidFill>
                <a:latin typeface="黑体-简" panose="02010609060101010101" charset="-122"/>
                <a:ea typeface="黑体-简" panose="02010609060101010101" charset="-122"/>
                <a:cs typeface="黑体-简" panose="02010609060101010101" charset="-122"/>
                <a:sym typeface="+mn-ea"/>
              </a:rPr>
              <a:t>年，共研制出四种型号的用于不同规格尺寸管子管板角焊缝的扫查器。</a:t>
            </a:r>
            <a:br>
              <a:rPr lang="zh-CN" altLang="en-US" sz="3110">
                <a:solidFill>
                  <a:schemeClr val="tx1"/>
                </a:solidFill>
                <a:latin typeface="黑体-简" panose="02010609060101010101" charset="-122"/>
                <a:ea typeface="黑体-简" panose="02010609060101010101" charset="-122"/>
                <a:cs typeface="黑体-简" panose="02010609060101010101" charset="-122"/>
                <a:sym typeface="+mn-ea"/>
              </a:rPr>
            </a:br>
            <a:r>
              <a:rPr lang="zh-CN" altLang="en-US" sz="3110">
                <a:solidFill>
                  <a:schemeClr val="tx1"/>
                </a:solidFill>
                <a:latin typeface="黑体-简" panose="02010609060101010101" charset="-122"/>
                <a:ea typeface="黑体-简" panose="02010609060101010101" charset="-122"/>
                <a:cs typeface="黑体-简" panose="02010609060101010101" charset="-122"/>
                <a:sym typeface="+mn-ea"/>
              </a:rPr>
              <a:t>采用装在扫查器前端自适应平衡系统中的二维聚焦高频相控阵探头，从管子内壁实施扫查，声束方向最佳，图像质量好，检测速度快。</a:t>
            </a:r>
            <a:endParaRPr lang="zh-CN" altLang="en-US" sz="3110">
              <a:solidFill>
                <a:schemeClr val="tx1"/>
              </a:solidFill>
              <a:latin typeface="黑体-简" panose="02010609060101010101" charset="-122"/>
              <a:ea typeface="黑体-简" panose="02010609060101010101" charset="-122"/>
              <a:cs typeface="黑体-简" panose="02010609060101010101" charset="-122"/>
              <a:sym typeface="+mn-ea"/>
            </a:endParaRPr>
          </a:p>
        </p:txBody>
      </p:sp>
      <p:pic>
        <p:nvPicPr>
          <p:cNvPr id="78" name="图片 77"/>
          <p:cNvPicPr>
            <a:picLocks noChangeAspect="1"/>
          </p:cNvPicPr>
          <p:nvPr/>
        </p:nvPicPr>
        <p:blipFill rotWithShape="1">
          <a:blip r:embed="rId1"/>
          <a:srcRect l="35742" t="3315" r="12785" b="6175"/>
          <a:stretch>
            <a:fillRect/>
          </a:stretch>
        </p:blipFill>
        <p:spPr>
          <a:xfrm>
            <a:off x="13563600" y="5969000"/>
            <a:ext cx="3603625" cy="2801620"/>
          </a:xfrm>
          <a:prstGeom prst="rect">
            <a:avLst/>
          </a:prstGeom>
        </p:spPr>
      </p:pic>
      <p:pic>
        <p:nvPicPr>
          <p:cNvPr id="18" name="图片 17"/>
          <p:cNvPicPr>
            <a:picLocks noChangeAspect="1"/>
          </p:cNvPicPr>
          <p:nvPr/>
        </p:nvPicPr>
        <p:blipFill rotWithShape="1">
          <a:blip r:embed="rId2">
            <a:extLst>
              <a:ext uri="{28A0092B-C50C-407E-A947-70E740481C1C}">
                <a14:useLocalDpi xmlns:a14="http://schemas.microsoft.com/office/drawing/2010/main" val="0"/>
              </a:ext>
            </a:extLst>
          </a:blip>
          <a:srcRect l="30444" t="23185" r="34099" b="59784"/>
          <a:stretch>
            <a:fillRect/>
          </a:stretch>
        </p:blipFill>
        <p:spPr>
          <a:xfrm>
            <a:off x="9220200" y="5981700"/>
            <a:ext cx="4248150" cy="2788920"/>
          </a:xfrm>
          <a:prstGeom prst="rect">
            <a:avLst/>
          </a:prstGeom>
        </p:spPr>
      </p:pic>
      <p:pic>
        <p:nvPicPr>
          <p:cNvPr id="4" name="内容占位符 1"/>
          <p:cNvPicPr>
            <a:picLocks noGrp="1" noChangeAspect="1" noChangeArrowheads="1"/>
          </p:cNvPicPr>
          <p:nvPr>
            <p:custDataLst>
              <p:tags r:id="rId3"/>
            </p:custDataLst>
          </p:nvPr>
        </p:nvPicPr>
        <p:blipFill rotWithShape="1">
          <a:blip r:embed="rId4"/>
          <a:srcRect l="1566" t="22512" r="3481" b="27524"/>
          <a:stretch>
            <a:fillRect/>
          </a:stretch>
        </p:blipFill>
        <p:spPr>
          <a:xfrm>
            <a:off x="990600" y="3086100"/>
            <a:ext cx="5558155" cy="2286000"/>
          </a:xfrm>
          <a:prstGeom prst="rect">
            <a:avLst/>
          </a:prstGeom>
        </p:spPr>
      </p:pic>
      <p:pic>
        <p:nvPicPr>
          <p:cNvPr id="25604" name="图片 2"/>
          <p:cNvPicPr>
            <a:picLocks noChangeAspect="1"/>
          </p:cNvPicPr>
          <p:nvPr>
            <p:custDataLst>
              <p:tags r:id="rId5"/>
            </p:custDataLst>
          </p:nvPr>
        </p:nvPicPr>
        <p:blipFill>
          <a:blip r:embed="rId6"/>
          <a:srcRect l="31888" t="61812" r="12987" b="7475"/>
          <a:stretch>
            <a:fillRect/>
          </a:stretch>
        </p:blipFill>
        <p:spPr>
          <a:xfrm>
            <a:off x="6705600" y="3086100"/>
            <a:ext cx="4834890" cy="2244090"/>
          </a:xfrm>
          <a:prstGeom prst="rect">
            <a:avLst/>
          </a:prstGeom>
          <a:noFill/>
          <a:ln w="9525">
            <a:noFill/>
          </a:ln>
        </p:spPr>
      </p:pic>
      <p:pic>
        <p:nvPicPr>
          <p:cNvPr id="8" name="图片 7" descr="screenshot_20260530_150227_cn.wps.office.hap"/>
          <p:cNvPicPr>
            <a:picLocks noChangeAspect="1"/>
          </p:cNvPicPr>
          <p:nvPr/>
        </p:nvPicPr>
        <p:blipFill>
          <a:blip r:embed="rId7"/>
          <a:srcRect l="57095" t="61111" r="13951" b="21852"/>
          <a:stretch>
            <a:fillRect/>
          </a:stretch>
        </p:blipFill>
        <p:spPr>
          <a:xfrm>
            <a:off x="11726545" y="3034030"/>
            <a:ext cx="5448300" cy="2338070"/>
          </a:xfrm>
          <a:prstGeom prst="rect">
            <a:avLst/>
          </a:prstGeom>
        </p:spPr>
      </p:pic>
      <p:pic>
        <p:nvPicPr>
          <p:cNvPr id="16" name="图片 15" descr="ef2b1fc9202d5eae6fd4fb25e19b7eee"/>
          <p:cNvPicPr>
            <a:picLocks noChangeAspect="1"/>
          </p:cNvPicPr>
          <p:nvPr/>
        </p:nvPicPr>
        <p:blipFill>
          <a:blip r:embed="rId8"/>
          <a:srcRect b="-614"/>
          <a:stretch>
            <a:fillRect/>
          </a:stretch>
        </p:blipFill>
        <p:spPr>
          <a:xfrm rot="5400000">
            <a:off x="5408295" y="5180330"/>
            <a:ext cx="2771140" cy="4349750"/>
          </a:xfrm>
          <a:prstGeom prst="rect">
            <a:avLst/>
          </a:prstGeom>
        </p:spPr>
      </p:pic>
      <p:pic>
        <p:nvPicPr>
          <p:cNvPr id="17" name="图片 16" descr="5e386313213b3b16be1c3c9529270e0e"/>
          <p:cNvPicPr>
            <a:picLocks noChangeAspect="1"/>
          </p:cNvPicPr>
          <p:nvPr/>
        </p:nvPicPr>
        <p:blipFill>
          <a:blip r:embed="rId9"/>
          <a:srcRect l="10923" r="6924"/>
          <a:stretch>
            <a:fillRect/>
          </a:stretch>
        </p:blipFill>
        <p:spPr>
          <a:xfrm>
            <a:off x="1143000" y="5969000"/>
            <a:ext cx="3506470" cy="2768600"/>
          </a:xfrm>
          <a:prstGeom prst="rect">
            <a:avLst/>
          </a:prstGeom>
        </p:spPr>
      </p:pic>
      <p:sp>
        <p:nvSpPr>
          <p:cNvPr id="19" name="内容占位符 2"/>
          <p:cNvSpPr>
            <a:spLocks noGrp="1"/>
          </p:cNvSpPr>
          <p:nvPr/>
        </p:nvSpPr>
        <p:spPr>
          <a:xfrm>
            <a:off x="10819765" y="5193030"/>
            <a:ext cx="6892925" cy="681990"/>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buNone/>
            </a:pPr>
            <a:r>
              <a:rPr lang="en-US" altLang="zh-CN" sz="3555" dirty="0">
                <a:sym typeface="宋体" panose="02010600030101010101" pitchFamily="2" charset="-122"/>
              </a:rPr>
              <a:t> </a:t>
            </a:r>
            <a:r>
              <a:rPr lang="en-US" altLang="zh-CN" sz="3000" dirty="0">
                <a:sym typeface="宋体" panose="02010600030101010101" pitchFamily="2" charset="-122"/>
              </a:rPr>
              <a:t> </a:t>
            </a:r>
            <a:r>
              <a:rPr lang="en-US" altLang="zh-CN" sz="2400" dirty="0">
                <a:solidFill>
                  <a:schemeClr val="tx1"/>
                </a:solidFill>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D</a:t>
            </a:r>
            <a:r>
              <a:rPr lang="zh-CN" altLang="en-US" sz="2400" dirty="0">
                <a:solidFill>
                  <a:schemeClr val="tx1"/>
                </a:solidFill>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型（大型）扫查器</a:t>
            </a:r>
            <a:endParaRPr lang="zh-CN" altLang="en-US" sz="2400">
              <a:solidFill>
                <a:schemeClr val="tx1"/>
              </a:solidFill>
              <a:latin typeface="微软雅黑" panose="020B0503020204020204" pitchFamily="34" charset="-122"/>
              <a:ea typeface="微软雅黑" panose="020B0503020204020204" pitchFamily="34" charset="-122"/>
              <a:cs typeface="黑体-简" panose="02010609060101010101" charset="-122"/>
            </a:endParaRPr>
          </a:p>
          <a:p>
            <a:pPr algn="ctr" fontAlgn="auto">
              <a:lnSpc>
                <a:spcPct val="100000"/>
              </a:lnSpc>
              <a:spcBef>
                <a:spcPts val="0"/>
              </a:spcBef>
            </a:pPr>
            <a:endParaRPr lang="zh-CN" altLang="en-US" sz="2400">
              <a:solidFill>
                <a:schemeClr val="tx1"/>
              </a:solidFill>
              <a:latin typeface="微软雅黑" panose="020B0503020204020204" pitchFamily="34" charset="-122"/>
              <a:ea typeface="微软雅黑" panose="020B0503020204020204" pitchFamily="34" charset="-122"/>
              <a:cs typeface="黑体-简" panose="02010609060101010101" charset="-122"/>
            </a:endParaRPr>
          </a:p>
        </p:txBody>
      </p:sp>
      <p:sp>
        <p:nvSpPr>
          <p:cNvPr id="20" name="文本框 19"/>
          <p:cNvSpPr txBox="1"/>
          <p:nvPr/>
        </p:nvSpPr>
        <p:spPr>
          <a:xfrm>
            <a:off x="1021715" y="8894445"/>
            <a:ext cx="16111220" cy="525780"/>
          </a:xfrm>
          <a:prstGeom prst="rect">
            <a:avLst/>
          </a:prstGeom>
          <a:noFill/>
        </p:spPr>
        <p:txBody>
          <a:bodyPr wrap="square" rtlCol="0" anchor="t">
            <a:noAutofit/>
          </a:bodyPr>
          <a:lstStyle/>
          <a:p>
            <a:r>
              <a:rPr lang="en-US" altLang="zh-CN"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                           W</a:t>
            </a:r>
            <a:r>
              <a:rPr lang="zh-CN" altLang="en-US"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型（小微型）扫查器</a:t>
            </a:r>
            <a:r>
              <a:rPr lang="en-US" altLang="zh-CN"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                                     </a:t>
            </a:r>
            <a:r>
              <a:rPr lang="zh-CN" altLang="en-US"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从管子内壁扫查示意图</a:t>
            </a:r>
            <a:r>
              <a:rPr lang="en-US" altLang="zh-CN"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           </a:t>
            </a:r>
            <a:r>
              <a:rPr lang="zh-CN" altLang="en-US"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探头二维聚焦示意图</a:t>
            </a:r>
            <a:r>
              <a:rPr lang="en-US" altLang="zh-CN"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rPr>
              <a:t>     </a:t>
            </a:r>
            <a:endParaRPr lang="en-US" altLang="zh-CN" sz="2400">
              <a:solidFill>
                <a:schemeClr val="tx1"/>
              </a:solidFill>
              <a:latin typeface="微软雅黑" panose="020B0503020204020204" pitchFamily="34" charset="-122"/>
              <a:ea typeface="微软雅黑" panose="020B0503020204020204" pitchFamily="34" charset="-122"/>
              <a:cs typeface="黑体-简" panose="02010609060101010101" charset="-122"/>
              <a:sym typeface="+mn-ea"/>
            </a:endParaRPr>
          </a:p>
        </p:txBody>
      </p:sp>
      <p:sp>
        <p:nvSpPr>
          <p:cNvPr id="21" name="文本框 20"/>
          <p:cNvSpPr txBox="1"/>
          <p:nvPr/>
        </p:nvSpPr>
        <p:spPr>
          <a:xfrm>
            <a:off x="2057400" y="5347970"/>
            <a:ext cx="3095625" cy="460375"/>
          </a:xfrm>
          <a:prstGeom prst="rect">
            <a:avLst/>
          </a:prstGeom>
          <a:noFill/>
        </p:spPr>
        <p:txBody>
          <a:bodyPr wrap="square" rtlCol="0" anchor="t">
            <a:spAutoFit/>
          </a:bodyPr>
          <a:lstStyle/>
          <a:p>
            <a:pPr marL="0" indent="0" algn="ctr">
              <a:buNone/>
            </a:pPr>
            <a:r>
              <a:rPr lang="en-US" altLang="zh-CN"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Z</a:t>
            </a:r>
            <a:r>
              <a:rPr lang="zh-CN" altLang="en-US"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型（中型）扫查器</a:t>
            </a:r>
            <a:endParaRPr lang="zh-CN" altLang="en-US"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endParaRPr>
          </a:p>
        </p:txBody>
      </p:sp>
      <p:sp>
        <p:nvSpPr>
          <p:cNvPr id="22" name="文本框 21"/>
          <p:cNvSpPr txBox="1"/>
          <p:nvPr/>
        </p:nvSpPr>
        <p:spPr>
          <a:xfrm>
            <a:off x="4572000" y="5414645"/>
            <a:ext cx="9144000" cy="460375"/>
          </a:xfrm>
          <a:prstGeom prst="rect">
            <a:avLst/>
          </a:prstGeom>
          <a:noFill/>
        </p:spPr>
        <p:txBody>
          <a:bodyPr wrap="square" rtlCol="0" anchor="t">
            <a:spAutoFit/>
          </a:bodyPr>
          <a:lstStyle/>
          <a:p>
            <a:pPr marL="0" indent="0" algn="ctr" fontAlgn="auto">
              <a:lnSpc>
                <a:spcPct val="100000"/>
              </a:lnSpc>
              <a:spcBef>
                <a:spcPts val="0"/>
              </a:spcBef>
              <a:buNone/>
            </a:pPr>
            <a:r>
              <a:rPr lang="en-US" altLang="zh-CN"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K</a:t>
            </a:r>
            <a:r>
              <a:rPr lang="zh-CN" altLang="en-US"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rPr>
              <a:t>型（空冷器专用）扫查器</a:t>
            </a:r>
            <a:endParaRPr lang="zh-CN" altLang="en-US" sz="2400" dirty="0">
              <a:latin typeface="微软雅黑" panose="020B0503020204020204" pitchFamily="34" charset="-122"/>
              <a:ea typeface="微软雅黑" panose="020B0503020204020204" pitchFamily="34" charset="-122"/>
              <a:cs typeface="黑体-简" panose="02010609060101010101" charset="-122"/>
              <a:sym typeface="宋体" panose="0201060003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FC000">
                <a:alpha val="46000"/>
                <a:lumMod val="76000"/>
                <a:lumOff val="24000"/>
              </a:srgbClr>
            </a:gs>
            <a:gs pos="96000">
              <a:srgbClr val="FF0000">
                <a:alpha val="91000"/>
              </a:srgbClr>
            </a:gs>
          </a:gsLst>
          <a:lin ang="5400000" scaled="1"/>
          <a:tileRect/>
        </a:gradFill>
        <a:effectLst/>
      </p:bgPr>
    </p:bg>
    <p:spTree>
      <p:nvGrpSpPr>
        <p:cNvPr id="1" name=""/>
        <p:cNvGrpSpPr/>
        <p:nvPr/>
      </p:nvGrpSpPr>
      <p:grpSpPr>
        <a:xfrm>
          <a:off x="0" y="0"/>
          <a:ext cx="0" cy="0"/>
          <a:chOff x="0" y="0"/>
          <a:chExt cx="0" cy="0"/>
        </a:xfrm>
      </p:grpSpPr>
      <p:grpSp>
        <p:nvGrpSpPr>
          <p:cNvPr id="12" name="Group 7"/>
          <p:cNvGrpSpPr/>
          <p:nvPr/>
        </p:nvGrpSpPr>
        <p:grpSpPr>
          <a:xfrm rot="-5400000">
            <a:off x="7312510" y="-608271"/>
            <a:ext cx="3489740" cy="18432661"/>
            <a:chOff x="-20069" y="-38100"/>
            <a:chExt cx="919108" cy="4854693"/>
          </a:xfrm>
        </p:grpSpPr>
        <p:sp>
          <p:nvSpPr>
            <p:cNvPr id="13" name="Freeform 8"/>
            <p:cNvSpPr/>
            <p:nvPr/>
          </p:nvSpPr>
          <p:spPr>
            <a:xfrm>
              <a:off x="0" y="0"/>
              <a:ext cx="899039" cy="4816592"/>
            </a:xfrm>
            <a:custGeom>
              <a:avLst/>
              <a:gdLst/>
              <a:ahLst/>
              <a:cxnLst/>
              <a:rect l="l" t="t" r="r" b="b"/>
              <a:pathLst>
                <a:path w="899039" h="4816592">
                  <a:moveTo>
                    <a:pt x="0" y="0"/>
                  </a:moveTo>
                  <a:lnTo>
                    <a:pt x="899039" y="0"/>
                  </a:lnTo>
                  <a:lnTo>
                    <a:pt x="899039" y="4816592"/>
                  </a:lnTo>
                  <a:lnTo>
                    <a:pt x="0" y="4816592"/>
                  </a:lnTo>
                  <a:close/>
                </a:path>
              </a:pathLst>
            </a:custGeom>
            <a:gradFill rotWithShape="1">
              <a:gsLst>
                <a:gs pos="0">
                  <a:srgbClr val="E64B26">
                    <a:alpha val="100000"/>
                  </a:srgbClr>
                </a:gs>
                <a:gs pos="100000">
                  <a:srgbClr val="FBEFE8">
                    <a:alpha val="0"/>
                  </a:srgbClr>
                </a:gs>
              </a:gsLst>
              <a:lin ang="0"/>
            </a:gradFill>
          </p:spPr>
        </p:sp>
        <p:sp>
          <p:nvSpPr>
            <p:cNvPr id="14" name="TextBox 9"/>
            <p:cNvSpPr txBox="1"/>
            <p:nvPr/>
          </p:nvSpPr>
          <p:spPr>
            <a:xfrm>
              <a:off x="-20069" y="-38100"/>
              <a:ext cx="899039"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2"/>
          <p:cNvGrpSpPr/>
          <p:nvPr/>
        </p:nvGrpSpPr>
        <p:grpSpPr>
          <a:xfrm rot="5400000">
            <a:off x="7600950" y="-7600950"/>
            <a:ext cx="3086100" cy="18288000"/>
            <a:chOff x="0" y="0"/>
            <a:chExt cx="812800" cy="4816593"/>
          </a:xfrm>
        </p:grpSpPr>
        <p:sp>
          <p:nvSpPr>
            <p:cNvPr id="3" name="Freeform 3"/>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gradFill rotWithShape="1">
              <a:gsLst>
                <a:gs pos="0">
                  <a:srgbClr val="F58457">
                    <a:alpha val="100000"/>
                  </a:srgbClr>
                </a:gs>
                <a:gs pos="100000">
                  <a:srgbClr val="FBEFE8">
                    <a:alpha val="0"/>
                  </a:srgbClr>
                </a:gs>
              </a:gsLst>
              <a:lin ang="0"/>
            </a:gradFill>
          </p:spPr>
        </p:sp>
        <p:sp>
          <p:nvSpPr>
            <p:cNvPr id="4" name="TextBox 4"/>
            <p:cNvSpPr txBox="1"/>
            <p:nvPr/>
          </p:nvSpPr>
          <p:spPr>
            <a:xfrm>
              <a:off x="0" y="-38100"/>
              <a:ext cx="812800" cy="485469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48"/>
          <p:cNvSpPr/>
          <p:nvPr/>
        </p:nvSpPr>
        <p:spPr>
          <a:xfrm rot="-2567252">
            <a:off x="2240455" y="2337407"/>
            <a:ext cx="1298865" cy="772601"/>
          </a:xfrm>
          <a:custGeom>
            <a:avLst/>
            <a:gdLst/>
            <a:ahLst/>
            <a:cxnLst/>
            <a:rect l="l" t="t" r="r" b="b"/>
            <a:pathLst>
              <a:path w="1298865" h="772601">
                <a:moveTo>
                  <a:pt x="0" y="0"/>
                </a:moveTo>
                <a:lnTo>
                  <a:pt x="1298865" y="0"/>
                </a:lnTo>
                <a:lnTo>
                  <a:pt x="1298865" y="772601"/>
                </a:lnTo>
                <a:lnTo>
                  <a:pt x="0" y="772601"/>
                </a:lnTo>
                <a:lnTo>
                  <a:pt x="0" y="0"/>
                </a:lnTo>
                <a:close/>
              </a:path>
            </a:pathLst>
          </a:custGeom>
          <a:blipFill>
            <a:blip r:embed="rId1"/>
            <a:stretch>
              <a:fillRect/>
            </a:stretch>
          </a:blipFill>
        </p:spPr>
      </p:sp>
      <p:sp>
        <p:nvSpPr>
          <p:cNvPr id="10" name="文本框 9"/>
          <p:cNvSpPr txBox="1"/>
          <p:nvPr/>
        </p:nvSpPr>
        <p:spPr>
          <a:xfrm>
            <a:off x="1004570" y="1028544"/>
            <a:ext cx="16290925" cy="1363980"/>
          </a:xfrm>
          <a:prstGeom prst="rect">
            <a:avLst/>
          </a:prstGeom>
          <a:noFill/>
        </p:spPr>
        <p:txBody>
          <a:bodyPr wrap="square" lIns="0" tIns="0" rIns="72000" bIns="72000">
            <a:spAutoFit/>
          </a:bodyPr>
          <a:lstStyle/>
          <a:p>
            <a:pPr lvl="0" indent="0" algn="l">
              <a:lnSpc>
                <a:spcPct val="150000"/>
              </a:lnSpc>
              <a:buClr>
                <a:srgbClr val="D12F14"/>
              </a:buClr>
              <a:buFont typeface="Wingdings" panose="05000000000000000000" pitchFamily="2" charset="2"/>
              <a:buNone/>
              <a:defRPr/>
            </a:pPr>
            <a:r>
              <a:rPr lang="zh-CN" altLang="en-US" sz="2800">
                <a:solidFill>
                  <a:schemeClr val="tx1"/>
                </a:solidFill>
                <a:latin typeface="微软雅黑" panose="020B0503020204020204" pitchFamily="34" charset="-122"/>
                <a:ea typeface="微软雅黑" panose="020B0503020204020204" pitchFamily="34" charset="-122"/>
              </a:rPr>
              <a:t>与此同时，研制了与四种扫查器配套的装备，包括两种相控阵主机，一套离线软件，</a:t>
            </a:r>
            <a:r>
              <a:rPr lang="en-US" altLang="zh-CN" sz="2800">
                <a:solidFill>
                  <a:schemeClr val="tx1"/>
                </a:solidFill>
                <a:latin typeface="微软雅黑" panose="020B0503020204020204" pitchFamily="34" charset="-122"/>
                <a:ea typeface="微软雅黑" panose="020B0503020204020204" pitchFamily="34" charset="-122"/>
              </a:rPr>
              <a:t>50</a:t>
            </a:r>
            <a:r>
              <a:rPr lang="zh-CN" altLang="en-US" sz="2800">
                <a:solidFill>
                  <a:schemeClr val="tx1"/>
                </a:solidFill>
                <a:latin typeface="微软雅黑" panose="020B0503020204020204" pitchFamily="34" charset="-122"/>
                <a:ea typeface="微软雅黑" panose="020B0503020204020204" pitchFamily="34" charset="-122"/>
              </a:rPr>
              <a:t>种余不同规格尺寸前端和适配的探头，上百种校准试块和模拟试块，以及完整的检测技术与工艺。</a:t>
            </a:r>
            <a:endParaRPr lang="zh-CN" altLang="en-US" sz="2800" dirty="0">
              <a:solidFill>
                <a:schemeClr val="tx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pic>
        <p:nvPicPr>
          <p:cNvPr id="11" name="图片 10" descr="e8cb3e1f8000cfe6fb98b4f64a2dc66e"/>
          <p:cNvPicPr>
            <a:picLocks noChangeAspect="1"/>
          </p:cNvPicPr>
          <p:nvPr/>
        </p:nvPicPr>
        <p:blipFill>
          <a:blip r:embed="rId2"/>
          <a:srcRect t="42398" b="18926"/>
          <a:stretch>
            <a:fillRect/>
          </a:stretch>
        </p:blipFill>
        <p:spPr>
          <a:xfrm>
            <a:off x="1066800" y="2724785"/>
            <a:ext cx="10901680" cy="3158490"/>
          </a:xfrm>
          <a:prstGeom prst="rect">
            <a:avLst/>
          </a:prstGeom>
        </p:spPr>
      </p:pic>
      <p:pic>
        <p:nvPicPr>
          <p:cNvPr id="19" name="图片 18" descr="7746457d6f3541c733cdc4dd551e717b"/>
          <p:cNvPicPr>
            <a:picLocks noChangeAspect="1"/>
          </p:cNvPicPr>
          <p:nvPr/>
        </p:nvPicPr>
        <p:blipFill>
          <a:blip r:embed="rId3"/>
          <a:srcRect t="39696"/>
          <a:stretch>
            <a:fillRect/>
          </a:stretch>
        </p:blipFill>
        <p:spPr>
          <a:xfrm>
            <a:off x="962025" y="6438900"/>
            <a:ext cx="16508095" cy="2668270"/>
          </a:xfrm>
          <a:prstGeom prst="rect">
            <a:avLst/>
          </a:prstGeom>
        </p:spPr>
      </p:pic>
      <p:sp>
        <p:nvSpPr>
          <p:cNvPr id="5" name="文本框 4"/>
          <p:cNvSpPr txBox="1"/>
          <p:nvPr/>
        </p:nvSpPr>
        <p:spPr>
          <a:xfrm>
            <a:off x="13792200" y="5905500"/>
            <a:ext cx="2644140" cy="553085"/>
          </a:xfrm>
          <a:prstGeom prst="rect">
            <a:avLst/>
          </a:prstGeom>
          <a:noFill/>
        </p:spPr>
        <p:txBody>
          <a:bodyPr wrap="square" rtlCol="0" anchor="t">
            <a:spAutoFit/>
          </a:bodyPr>
          <a:lstStyle/>
          <a:p>
            <a:r>
              <a:rPr lang="zh-CN" altLang="en-US" sz="3000">
                <a:solidFill>
                  <a:schemeClr val="tx1"/>
                </a:solidFill>
                <a:latin typeface="微软雅黑" panose="020B0503020204020204" pitchFamily="34" charset="-122"/>
                <a:ea typeface="微软雅黑" panose="020B0503020204020204" pitchFamily="34" charset="-122"/>
                <a:sym typeface="+mn-ea"/>
              </a:rPr>
              <a:t>各种规格探头</a:t>
            </a:r>
            <a:endParaRPr lang="zh-CN" altLang="en-US" sz="3000">
              <a:solidFill>
                <a:schemeClr val="tx1"/>
              </a:solidFill>
              <a:latin typeface="微软雅黑" panose="020B0503020204020204" pitchFamily="34" charset="-122"/>
              <a:ea typeface="微软雅黑" panose="020B0503020204020204" pitchFamily="34" charset="-122"/>
              <a:sym typeface="+mn-ea"/>
            </a:endParaRPr>
          </a:p>
        </p:txBody>
      </p:sp>
      <p:pic>
        <p:nvPicPr>
          <p:cNvPr id="6" name="图片 5" descr="6e3b55ee8d4ed5790b8f95b4dc84546d"/>
          <p:cNvPicPr>
            <a:picLocks noChangeAspect="1"/>
          </p:cNvPicPr>
          <p:nvPr/>
        </p:nvPicPr>
        <p:blipFill>
          <a:blip r:embed="rId4"/>
          <a:srcRect l="14369" t="23579" r="8773" b="4890"/>
          <a:stretch>
            <a:fillRect/>
          </a:stretch>
        </p:blipFill>
        <p:spPr>
          <a:xfrm>
            <a:off x="12099290" y="2724785"/>
            <a:ext cx="5491480" cy="3180715"/>
          </a:xfrm>
          <a:prstGeom prst="rect">
            <a:avLst/>
          </a:prstGeom>
        </p:spPr>
      </p:pic>
      <p:sp>
        <p:nvSpPr>
          <p:cNvPr id="7" name="文本框 6"/>
          <p:cNvSpPr txBox="1"/>
          <p:nvPr/>
        </p:nvSpPr>
        <p:spPr>
          <a:xfrm>
            <a:off x="4267200" y="5905500"/>
            <a:ext cx="6302375" cy="553085"/>
          </a:xfrm>
          <a:prstGeom prst="rect">
            <a:avLst/>
          </a:prstGeom>
          <a:noFill/>
        </p:spPr>
        <p:txBody>
          <a:bodyPr wrap="square" rtlCol="0" anchor="t">
            <a:spAutoFit/>
          </a:bodyPr>
          <a:lstStyle/>
          <a:p>
            <a:r>
              <a:rPr lang="zh-CN" altLang="en-US" sz="3000">
                <a:solidFill>
                  <a:schemeClr val="tx1"/>
                </a:solidFill>
                <a:latin typeface="微软雅黑" panose="020B0503020204020204" pitchFamily="34" charset="-122"/>
                <a:ea typeface="微软雅黑" panose="020B0503020204020204" pitchFamily="34" charset="-122"/>
                <a:sym typeface="+mn-ea"/>
              </a:rPr>
              <a:t>各种扫查器与配套主机</a:t>
            </a:r>
            <a:endParaRPr lang="zh-CN" altLang="en-US" sz="3000">
              <a:solidFill>
                <a:schemeClr val="tx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5888355" y="9182100"/>
            <a:ext cx="6656070" cy="553085"/>
          </a:xfrm>
          <a:prstGeom prst="rect">
            <a:avLst/>
          </a:prstGeom>
          <a:noFill/>
        </p:spPr>
        <p:txBody>
          <a:bodyPr wrap="square" rtlCol="0" anchor="t">
            <a:spAutoFit/>
          </a:bodyPr>
          <a:lstStyle/>
          <a:p>
            <a:r>
              <a:rPr lang="zh-CN" altLang="en-US" sz="3000">
                <a:solidFill>
                  <a:schemeClr val="tx1"/>
                </a:solidFill>
                <a:latin typeface="微软雅黑" panose="020B0503020204020204" pitchFamily="34" charset="-122"/>
                <a:ea typeface="微软雅黑" panose="020B0503020204020204" pitchFamily="34" charset="-122"/>
                <a:sym typeface="+mn-ea"/>
              </a:rPr>
              <a:t>各种规格前端、校准试块和模拟试块</a:t>
            </a:r>
            <a:endParaRPr lang="zh-CN" altLang="en-US" sz="300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TABLE_BEAUTIFY" val="smartTable{db552afc-a295-40a7-8002-6c07b393133a}"/>
  <p:tag name="TABLE_ENDDRAG_ORIGIN_RECT" val="776*432"/>
  <p:tag name="TABLE_ENDDRAG_RECT" val="65*133*776*4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5141</Words>
  <Application>WPS 演示</Application>
  <PresentationFormat>自定义</PresentationFormat>
  <Paragraphs>508</Paragraphs>
  <Slides>19</Slides>
  <Notes>5</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19</vt:i4>
      </vt:variant>
    </vt:vector>
  </HeadingPairs>
  <TitlesOfParts>
    <vt:vector size="39" baseType="lpstr">
      <vt:lpstr>Arial</vt:lpstr>
      <vt:lpstr>宋体</vt:lpstr>
      <vt:lpstr>Wingdings</vt:lpstr>
      <vt:lpstr>Calibri</vt:lpstr>
      <vt:lpstr>思源宋体 Bold</vt:lpstr>
      <vt:lpstr>微软雅黑</vt:lpstr>
      <vt:lpstr>可画寒风体-简</vt:lpstr>
      <vt:lpstr>思源宋体</vt:lpstr>
      <vt:lpstr>阿里巴巴普惠体 B</vt:lpstr>
      <vt:lpstr>黑体</vt:lpstr>
      <vt:lpstr>黑体-简</vt:lpstr>
      <vt:lpstr>方正中行楷-简</vt:lpstr>
      <vt:lpstr>书宋-简</vt:lpstr>
      <vt:lpstr>FFont-Family</vt:lpstr>
      <vt:lpstr>Adobe 黑体 Std R</vt:lpstr>
      <vt:lpstr>等线</vt:lpstr>
      <vt:lpstr>Calibri</vt:lpstr>
      <vt:lpstr>Times New Roman</vt:lpstr>
      <vt:lpstr>Office Theme</vt:lpstr>
      <vt:lpstr>AutoCAD.Drawing.16</vt:lpstr>
      <vt:lpstr>PowerPoint 演示文稿</vt:lpstr>
      <vt:lpstr>PowerPoint 演示文稿</vt:lpstr>
      <vt:lpstr>PowerPoint 演示文稿</vt:lpstr>
      <vt:lpstr>PowerPoint 演示文稿</vt:lpstr>
      <vt:lpstr>江苏中特拍摄的TTS-RT底片，达到BASF规范的灵敏度最高水平——全焊缝区灵敏度φ0.3mm平底孔</vt:lpstr>
      <vt:lpstr>PowerPoint 演示文稿</vt:lpstr>
      <vt:lpstr>管子管板角焊缝相控阵超声检测（TTS-PAUT)系统、技术与工艺研发”课题于2017年立项，经历多次失败，终于在2020年研制出可以在工程应用的TTS-PAUT检测系统。</vt:lpstr>
      <vt:lpstr>江苏中特研制的TTS-PAUT检测系统，是国内和国际投入工程应用的首台套！ 截止2026年，共研制出四种型号的用于不同规格尺寸管子管板角焊缝的扫查器。 采用装在扫查器前端自适应平衡系统中的二维聚焦高频相控阵探头，从管子内壁实施扫查，声束方向最佳，图像质量好，检测速度快。</vt:lpstr>
      <vt:lpstr>PowerPoint 演示文稿</vt:lpstr>
      <vt:lpstr>PowerPoint 演示文稿</vt:lpstr>
      <vt:lpstr>PowerPoint 演示文稿</vt:lpstr>
      <vt:lpstr>PowerPoint 演示文稿</vt:lpstr>
      <vt:lpstr>PowerPoint 演示文稿</vt:lpstr>
      <vt:lpstr>到2026年5月已检测各类换热器数千台，管子管板角焊缝约8万个，（下表是部分工程项目情况）</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大气严肃红色主题教育培训通用模板演示文稿</dc:title>
  <dc:creator>Erazer</dc:creator>
  <cp:lastModifiedBy>杨慧 江苏中特</cp:lastModifiedBy>
  <cp:revision>100</cp:revision>
  <dcterms:created xsi:type="dcterms:W3CDTF">2026-06-21T08:21:00Z</dcterms:created>
  <dcterms:modified xsi:type="dcterms:W3CDTF">2026-07-15T01:49:11Z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{"Label":"1","ContentProducer":"001191110105MA01AN806X00000","ProduceID":"DAHKKez6DUU","ReservedCode1":"","ContentPropagator":"001191110105MA01AN806X00000","PropagateID":"DAHKKez6DUU","ReservedCode2":""}</vt:lpwstr>
  </property>
  <property fmtid="{D5CDD505-2E9C-101B-9397-08002B2CF9AE}" pid="3" name="ICV">
    <vt:lpwstr>1AA0951B0DA44D53BAE0CF304C8CC116_13</vt:lpwstr>
  </property>
  <property fmtid="{D5CDD505-2E9C-101B-9397-08002B2CF9AE}" pid="4" name="KSOProductBuildVer">
    <vt:lpwstr>2052-12.1.0.26375</vt:lpwstr>
  </property>
</Properties>
</file>